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302" r:id="rId9"/>
    <p:sldId id="299" r:id="rId10"/>
    <p:sldId id="30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9769C-6C08-45F6-843F-5CD11FBB2B53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9A191-0CC5-439D-BB3D-A544AB74B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3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48F091-874A-414A-8F75-F64E68B555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7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EFF7A-2C51-43BF-B5BE-1A9FCF814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0E893-E1CB-49B9-8E50-89695CBD7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B1D44-8690-408E-81CF-7526ACA5A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D17C-35D6-425D-AF55-A43F9BC2629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45A53-3626-4193-9234-A3E652FD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F12D1-0BB6-4264-9BE2-6A27AA240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CE5D-0855-42EB-8975-6C0B2A63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68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2844B-7E12-4EF8-8E51-5F45AF2C8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3DC73-6939-439D-BE02-4EFCC9838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8CC57-9F99-40EF-A34B-1C553A2A8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D17C-35D6-425D-AF55-A43F9BC2629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71EE2-EDD4-465E-8D6C-9929066BB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349E7-46B9-4282-ADB8-166D86AD5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CE5D-0855-42EB-8975-6C0B2A63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4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C76D3F-C1E1-4DC4-B69D-235428C04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C53BD-59C3-429B-BCC3-9935E0D8A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6737E-1C57-44E2-B2F6-42EB0F82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D17C-35D6-425D-AF55-A43F9BC2629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5F236-A362-4E54-9AA3-C53AB0D3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0A4EF-03AD-4CFC-B680-2A13CDCC7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CE5D-0855-42EB-8975-6C0B2A63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36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7706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337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9EE1A-D165-49D6-B5B8-2ED130232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C5D71-F119-41F0-A5B1-97C904F77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E0419-4460-4073-87E4-F31B13E5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D17C-35D6-425D-AF55-A43F9BC2629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8EE0C-583C-4505-AEDB-54D7F3267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BA0CA-00D4-4342-9512-40A71EC94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CE5D-0855-42EB-8975-6C0B2A63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2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53DE8-251D-4C4A-91D8-653B30F68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A4AD7-D470-440D-9E92-2799D6ED9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A695A-292E-4883-A519-7D5868104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D17C-35D6-425D-AF55-A43F9BC2629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80F64-A636-4DFA-BA08-27FBF942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45960-2998-4A2D-865F-D11D29F4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CE5D-0855-42EB-8975-6C0B2A63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8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2C463-BB34-4B8F-8818-EE9AD2FA3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34DC0-0446-48F2-BDCD-58A82DA52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7E640-3146-4618-ACEA-E99589582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89B40-7DDB-43F1-8930-3C6507A87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D17C-35D6-425D-AF55-A43F9BC2629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1E80F-8517-47A8-85B2-27146A1E6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4E042-2A61-406E-B5F8-3FD312B1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CE5D-0855-42EB-8975-6C0B2A63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1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D6E9-D8AD-49B7-AD36-34045FBA8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05476-B3B1-49CD-90BA-0615B87C3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FBEFC-447A-4738-9176-839B2F404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09B71-66AD-47F2-A758-74ABC60F4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CACDB9-4ED6-45FB-B2AE-3C3B8B707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3270D8-394F-4395-B795-FAA907FF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D17C-35D6-425D-AF55-A43F9BC2629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8B2DAF-BCBA-4097-84E1-C6AFA767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C4FEC-C2C1-49F4-9C04-5F17DDF79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CE5D-0855-42EB-8975-6C0B2A63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AD4A6-6417-490D-8803-7F7016C5F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98F1FD-B167-42AD-A303-D7470753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D17C-35D6-425D-AF55-A43F9BC2629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75633-B269-4AE9-9CDB-6316D16B3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2CA48-A883-403E-B3A8-3A48BBB8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CE5D-0855-42EB-8975-6C0B2A63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9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836262-0068-432B-B0E3-6847EF5C2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D17C-35D6-425D-AF55-A43F9BC2629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59CE1-8CC1-4A8B-A3A6-B51B66147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0AEF4-7C70-4C03-B96B-C14C99F3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CE5D-0855-42EB-8975-6C0B2A63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1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F6012-7958-428C-B4AB-3462896F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3F71A-FD6B-4BB7-9F46-257B0044D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3C07F-255B-4996-8A15-2BF48567F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510A4-184B-42E5-A568-BCA1A0FA2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D17C-35D6-425D-AF55-A43F9BC2629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AF448-ACC3-4937-9184-145D21C6A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478BD-D4E1-490E-B15A-ECE81FEE4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CE5D-0855-42EB-8975-6C0B2A63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1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E85D5-140A-4AE1-8278-9AEB24F38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F4F93-55CD-4366-9826-DB32A84269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5F7C8-BCC3-415D-895C-B05174E47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A57E5-9F58-4DE3-B297-273644D5A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D17C-35D6-425D-AF55-A43F9BC2629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A7E86-1E29-4D09-9070-BF4E821F4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EC730-FA19-46D5-8E6A-C670B61D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CE5D-0855-42EB-8975-6C0B2A63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6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0298AB-1F35-4A39-A8A8-0F3A116FA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41DCD-EFEF-4C8F-A24C-9184077D6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46B82-189C-4CA9-A6E1-2E9F1675D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AD17C-35D6-425D-AF55-A43F9BC26296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7B924-BAA3-4DD2-A6F5-7743E4415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1F82B-6ACB-4BC1-AA9C-EA19D7D6B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2CE5D-0855-42EB-8975-6C0B2A638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7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1630F-F1A0-4E16-AED4-335B7729AB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Shipping Category A and 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51648-1EB1-41BF-AAD3-78BF868373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41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9"/>
          <p:cNvGraphicFramePr>
            <a:graphicFrameLocks noChangeAspect="1"/>
          </p:cNvGraphicFramePr>
          <p:nvPr/>
        </p:nvGraphicFramePr>
        <p:xfrm>
          <a:off x="7191376" y="1752600"/>
          <a:ext cx="34766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5830114" imgH="7542857" progId="AcroExch.Document.11">
                  <p:embed/>
                </p:oleObj>
              </mc:Choice>
              <mc:Fallback>
                <p:oleObj name="Acrobat Document" r:id="rId3" imgW="5830114" imgH="7542857" progId="AcroExch.Document.11">
                  <p:embed/>
                  <p:pic>
                    <p:nvPicPr>
                      <p:cNvPr id="1024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76" y="1752600"/>
                        <a:ext cx="3476625" cy="449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/>
              <a:t>Shipper’s Declaration Form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09800" y="1981200"/>
            <a:ext cx="5334000" cy="4114800"/>
          </a:xfrm>
        </p:spPr>
        <p:txBody>
          <a:bodyPr/>
          <a:lstStyle/>
          <a:p>
            <a:pPr eaLnBrk="1" hangingPunct="1"/>
            <a:r>
              <a:rPr lang="en-US" sz="2400" dirty="0"/>
              <a:t>A Shipper’s Declaration Form required for all Category A packages</a:t>
            </a:r>
          </a:p>
          <a:p>
            <a:pPr eaLnBrk="1" hangingPunct="1"/>
            <a:r>
              <a:rPr lang="en-US" sz="2400" dirty="0"/>
              <a:t>Technical name required in parenthesis on this form (e.g. (Dengue Virus)</a:t>
            </a:r>
          </a:p>
          <a:p>
            <a:pPr eaLnBrk="1" hangingPunct="1"/>
            <a:r>
              <a:rPr lang="en-US" sz="2400" dirty="0"/>
              <a:t>Technical name </a:t>
            </a:r>
            <a:r>
              <a:rPr lang="en-US" sz="2400" b="1" dirty="0"/>
              <a:t>not</a:t>
            </a:r>
            <a:r>
              <a:rPr lang="en-US" sz="2400" dirty="0"/>
              <a:t> </a:t>
            </a:r>
            <a:r>
              <a:rPr lang="en-US" sz="2400" b="1" dirty="0"/>
              <a:t>recommended</a:t>
            </a:r>
            <a:r>
              <a:rPr lang="en-US" sz="2400" dirty="0"/>
              <a:t> on outer box</a:t>
            </a:r>
          </a:p>
          <a:p>
            <a:pPr eaLnBrk="1" hangingPunct="1"/>
            <a:r>
              <a:rPr lang="en-US" sz="2400" dirty="0"/>
              <a:t>Refer to Figures 8.1.I and 8.1.J in IATA DGRs for proper language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/>
              <a:t>Biological Substance Category B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2024063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/>
          </a:p>
        </p:txBody>
      </p:sp>
      <p:pic>
        <p:nvPicPr>
          <p:cNvPr id="34820" name="Picture 5" descr="UN_337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2200" y="2133600"/>
            <a:ext cx="3810000" cy="3810000"/>
          </a:xfrm>
          <a:noFill/>
        </p:spPr>
      </p:pic>
      <p:sp>
        <p:nvSpPr>
          <p:cNvPr id="34821" name="AutoShape 6" descr="data:image/jpeg;base64,/9j/4AAQSkZJRgABAQAAAQABAAD/2wCEAAkGBhISEBQUExQVFRUUFBUUFBUUFRQUFRQQFBQVFRQUFRUXHCYeFxkjGRQVHy8gIycpLCwsFR4xNTAqNSYrLCkBCQoKDgwOFw8PGiwlHyQsLCksLCksLCwpLCwsLCwpLCksKSkpKSksLCksKSkpLCwsLCwsLCksLCwsKSksLCksLP/AABEIAJsBRAMBIgACEQEDEQH/xAAcAAACAgMBAQAAAAAAAAAAAAAEBQMGAQIHAAj/xAA7EAABAwIEBAQCCAYCAwEAAAABAAIRAwQFEiExBkFRYRMicYGRoQcyQlKxwdHwFBUzYnLhI/FTgqKS/8QAGgEAAwEBAQEAAAAAAAAAAAAAAQIDAAQFBv/EACcRAAICAgICAgIBBQAAAAAAAAABAhEDEiExBFETQQUigRQyYaHR/9oADAMBAAIRAxEAPwC3eGtS1GikvG3XFsUiLHvPILAzFM/4Vebao7HZGcUhabSVocNHRO22yy+glfJKeSxAcMb0UbsJaU3rU1CzdCkc4mfhBGyhNiOYVqbRBCEurYLVQSs1cL6JXeYeOis1Yxol10yUVOhXEp91YTyS99qQrVWtZUX8COYVlkJOBXaRIUzrmAnjsMEJTfWUJk7YKoW3GKkbJ/wzxBmgEqo3tuQoMMuHMfPIrthrRNs7pa4s0t0KkN2HiFzPD8XdoFaLDF6bSA92Wee4nv0HdSySUSuKEsj1irZZKVGUbRtNEJh9wwx5gMxOWdJjonlNmilFp9Dyxyg6kqAX0IQzqaa1KaidawJOg7phK9CrISYAJJ6JnaYKwa1T/wCoMD3PP2WKVzTZMRPM9kFeYwHERsO/ZSckXjhf2WBtRjRDAAOyjdiGUjXdVapj527aLNTFg/yg6gaJXIqsRbKt2HbnbVAPxMawldS+im2Tq6J9EuN2ZIPXQpJzaGjBD92KLZl/Krf8UUba1SdFzObbH1SLCyvKla5A2xhGtVkIyZj0Nd4U1+rTkd8QfUIhq2KpF0TaspmNNrUPrjy8nDUf6SCvis81065pB7Cx4DmkQQei5FxNhbrWuWalh81M9WdJ6jb4dU1kZQoJbiCl/mqrZuStHXRRTbJvgszcV7ryq7LwryrQlna2uUzQFXrDFA7mndCsCF5OXI0rR3aUEZQvAKN5WKbyvKj+RksmjQzhwEhq1q01ltZedXC9yEtlZFoXXFMrFCn1RFaoEKasI1QAw0tEFdxCkN1old9eJmzC3EHwdClzqy0vrrVBC4Ux0mw2QV4wh88rQ1U8RZKglxCBuqMrZ9UqMVV0xo55CuvhmZBvwcDkrOwgrzqLSrpkys0LYs1U1S9BInQxrpomV9T8NuYgwdASNOgk9yCPYpS6lK5c7vg9r8dBwi8nsOtrxzRvLZ2OrfWOXsrDhv0ltoZW1mnICBIMxPrqfmqPVGQEgkdeiHxBpbSptJPjVm53AARTtSQac/3vy5uzcvVc8ItO0z0PIzRlDSUbbOoWv0jOL3F1MZCZbyLRyB6ofGOPARoCB++aoVK+c1oDte/NYvL2RoVt51yxfgwdxVMsNXil0zOh39FGeJhMhw9JVQt7g1HZAPUjSB+qYtwAN1Jc4xmDenqU3H2c8ozduK4HVxjBOxWtPFiSHTDh81WamJZXRlOm8nVbfzUnYAfNMcrm0dSscSbXpiTBAgjmIQ1W8yHK7bk5c4t8bqtMsMEbKzWuPCswNf5X/wDy49jyRlyhYssjHSRHOFYLChASbhjDXvaC4QAdJ5hWcUwNFJQrs0pEtII6kUJSIRTFRImSrdi0CzCejGwaknFPDwuaJbs5urD0d09CncrYaoinA7tjqbnMeMrmmCDyKCqVV1Xj/g7x6Zq0h/zMG3/kaPsnv0XIJPP3B5diFWCOWfARTcvLNEaLyqTLXheJkGFccOxCQFzlgIMpvY4sWxK4/wCm3O15eOTo7LoQtXXYCqgx0QsW+LBzolc7/GJOx4TUi0/xUqGvdkKGzdKLqWUhU+PRUhWLX4ksfxcrarhWqwLQhFRsRshrXRASe9vCnlSlold1Zzsi4C2V6u8krRlFycNwslTfwMLanTimkhM0ELYtTGrZBQ+EByQ1oXJJMByrHho3KsiijdEasHpU0ZRtcxE6dT0HMrelbp3g9iHHKfrO0byjnIPI8/RUg3J0K4pFlr4Db17dtOPI1uVjhEgR12PvIXNeI+DBbOysqAkiQOUdxu32JC6nXrU7S2Ljo2m3sMzv1JPzXHMZ4gc+o+o4y5xmBrJ+ywD4BWmkzu8OOR20+ATA8GqVqxZUZ5WwXwQWvk+SmD/dz6AOV7xT6KKdYeK15ZcOAL3HzU6joA1bu2AIGX4FLODaNVlRkRmkueHA5arnR4j2uH3AMo/xPVdLtKuYF23IdI/P4dUI41RLLnlvafRwbHuGri0P/PTLWDao3zU3H/IbanZ0HsguGcHN3clzmudSoAVKgYJdUM/8dFo6vIg9g7ZdouccFWrUoRDmE5muBk0oHmgjUEnQiRvzBChtaFOk2GtaxvJjAGgnrokli+OVFnmlkhyUTBfozvK9c167mWrXERSpgOyU+TABDRA05q0XH0Yw12WuS46Zn0x+RCsFO/dAgxPLTqpG373eUn5DT3Waj20LHLkgqT4OPcR/RldMM0306x5gTTd6DNLT/wDpLrL6P72poaLmf5Fo99yu4mkyepWTTceyWl0LKdvZ8nJ7P6MLhkBzqY6kuJjXkAFbsE+je3YQ+oTUcNROjAezefurfSs2jU6qQuTKKJN+iHIGiBoFAXaqSs7uhSVOQ0QlreimpOQdOoiqdQFBGYaxSBDMcpg5VEJIXgVqHLcLUYydVyz6RuCCxzrqiPKdazByPOoPz+PVdUavVKYcCDqCnToSUdkfOtFuiyuhYv8ARi41nGg5rWO1ykHyk7gRyXlW0c2kvRUn0SDB0PRSgBdYxvhKlXExld1CpOI8Mvougtkdd0MWR42NkhaE1CgVmSxybUbaBqfghbui3l80+TNZsScR1g2JDQKz29cELnNs1zTIT6wxkjQrlcH2dV2XAMBXnWgS+0xMFNKNwCkQGgCvZpbWtFZS0FDVrWVm2LQip261q2oTV9monUEVIAhr2iFNirDUt1A62WqzCMWH75KSnbJq23W4tQtqawClY5joO/cgfirZgVkA3xCBJGVp5+H3/fwmEssbAvqBseTcuBgtLTt7ozjHiEWlsXD+o7yUx/dGrvQDX4K0I6oyTnJJFI+kvirPV/h2HyUj542dV6e23qSqXgdq6vXBkANPlJ+qam8n0/EjoUrvLpz6kDVzjAnqdyfn811TgThPI0NcNIBfIkHm2O5OsjrzTdnp5cnwYvjiP8EwksojQtBBJbMhrANMhO+bfcwIRmJYqaNs54ADm/02Q4Z4IAYSR5MxOXMYguHue6gSAA4EB3mgkGRGkjfn039lXuI7lz3tpN+qCAwgB3/OPMwkcmsyzrpIhOpKLtnm44byEWAh/il2Xk4P8zXnPmhzXZBkBAp0wY3cXdyW1d+maZ9EcygylTyGCTrUOjZB3kyIkn5jqg7ixLWlzAYiPDy7ZZkzJJJ1M8g0aSpTubcjrlNRZPQYH02GYEct1tXrZRDRA+fulOD4sx2ZjHAkeYsMZmTp5m9NN0x8YVOzhyUhH2b2tU7ko8XMNkoCypD7W87LF7W00SLgD5ZO7EF512UsDlKKsBJsxmkSVapK1bXKjc5RylbCGisp6NZKvEUrLhZSM0PWVwpmVkloV5U/jwVVSJ6jlr1K16VUrtF066dSFaDJW4KF8VZbWRs1BcryibUXkwAtgWatu1w1AKhpPUdzXLWkpm6JpWVzGeFTJdTIjpsk7OEKzjJyj3lWwXsrYV1HZMpoVulwY471B7D/AGp28EN/8jvgE/pPUjaqbd0GkhHS4PLfq1T7gI2jhFRv2gU2z/gt4S6IAFTt3jeFKKZRQWxTagAzR7KJ9umYhbOaENLAIK1sf2EG+meh+CfXZygFDfxQS3rwFQsREKWhaPcHZACWiYPPt6nVO2lp3AUWC4pQqh4okSx5a8c5HPuO6pB2zPG6bJcPtxSpy7QkZnF0SABs484Gk9lxbj/iU3Ndzmk5GjLTHRg3d6nf4Lof0j40WUPBYYLxNQ9Kf3ff8FyCwtjcV208wYKj2sL3aBrSYPurWep4PjVB5ZfwNPo+wYV6hqPn7tMbSeeU7TMaf7XaMNtxQphgcZ1BBES+ZJbJiB0BUeF8KW9DKWNyhrMsTptGY9TE69/RaVa4zyXaD+mSM2UiSSdBprt6aiETy803km2B3tw4GM5DmkgS4iaoEmIMuaGumHCPy9YUg1viHs1gJ18xAbvrLjHeABuon1vGf5oIBEuyuBIcdKcHUSdx0HcIy8FQvLWSW5Ihkh7X5XlxzDQGDTgH1Go10Y7ui6Sxx5D7XyUvEqhuZw1Gg+tGmvtPok+OYvRt2Pe1hzlgAZGs7hoA5eYaCdBoNEViV+WDzODgQfDLgwioC3NIDeQ0/wDmeqqlgx15cCo8g0qP9J0/aAAqVnToSDoCd3Qdg5Gq4Oa3J2T8L8Luyvq1D/yVXE1CNHE8mT91sx6ztELOI2zmOJDgKega7NNQukDygHUwc0dFYaNcuYKeQ0nkua1hcCTTaSGOkZhDgJ5mDrvIiu8HeyXNdOgAABadRDg6HQ5vwiZ+zrNxTL7aREd3jxoOcHNljYBfJJz9DA9N/wA0uwfi9lao9tQCkJ8hJJzdZMCF7HMPJdla50NAa/UloIEgAcjBGnQhV9+FnNA9f9rmm0hscHJWXx9PSRqDsRsQoqlTVLuGqVb6kFzTyOw7p9iOFOYROxU6vlGl+rpgHiarbOtXMWs8ktAsw9y0bUUjgosi1B2CqNSExLQ5vdKabuSZ4e0uKpFXwLJkLaxBhH25eeRTi3wlu5GqObbNaNlRYhHkEtIO5oltMot7RK2DU6gK5kTG6LKkyryekLbB21CAgsSvD4RjQnQepRIrJRjVRuUCdS9sfFSyPgaPZpZvjT7o1PUoi3rapc0OAMdZPcKek/n1/Fc644LDAV1p/ERKAqVeihdc/FM5AQ7N2iP47QHpoq+y7W7bnU9D+K29B1HbsRgrZmJbekquuu5HeNfUKSnX+r7hD5LH+ND4Xh35I+1ucw117j8wkVlUBHmdAGiasLY8pVYNk5pBdemCI3lJbsCm0uGw36j1TVtbyqG7oHdu4+YVWrJxepQ8V4tlrgwwDpPbqq5aYp4WrXFrpmQYPxT7jDgx1YGtax4g1fQ2FTqaf3Xdtj2XKrzEi1xa7MxzTDmuBa5p6EHUJYQpcntYM2JQpfyWTH8fdUkucXOduTui+AcKDn+I8aA+XuVQKd9neATMn5Lo2CYq6k1uRmdkaRuOsgbJ31SOqeZSxa4zqtpUhmU6tiIPRKOI7lrKXlgBoILSJmmPM5uboY5pGONqZbpLTtB6quYzjrrh3hg6GM/+O4b77n0QTfR5mHw3KabOmcPim+iHUXh8iXaZXB53zNOrfQ8gFvgWGOtabjVfmInzOqOf5d3OLn6gEjNlJIaZiAYHP6N4aDR4bi1w5tMGen77I9n0nOYAy4aHnQZ2aHfdzNtBzEeivCbScV9jZ/x2WX7Q5X+wniO5r18oYzyvcGsykCo2m4DVs/aMxpA016g9lrRp0jSPhOpUyyndsqMcQ51TI2ixj3Q0NDntkwftEiXEorCLRz2+O4ObnafCAADm0yIzgOEZyNgRoP8AIhRssXVW0KTa9RzaTgTVd5/FqUnB4bVLYyODmQ5rgNNjKaEdnz19nBqoDWxbTa11eQSczQRDoGY6DJMxtpP1UtuXZ3ODTNSpBH3ToTldBM5REz0AnWE1xmuwUwHZQfsAzlzNHQRLRIQ2HUMozO+uRqTBIGnMczAJ/OEtXwjmlK3Zj+R0yzKZ3LiZ1LzqXa+qio8K0wZJn2ATdjpUzEksMXzQyySSpMgtrVtMQ0AfiiXBrhDhI6FehYLVPWjWKLrhrc0z7H9Unq4PUYTmaYnfcK3h5ClZWB3SOCY2zKE+iVG7RXm4wSk+SBlJ6fokeIcMuY0ukEBTeNoZTE1uySrLhdpAlLsKsI3VgptAEKuONCSYSyrC2NZDSvQqiE+iwSoJK8aixicOWFCKi8sEFt6gKXY1hri5rmiW5g49oRdlSmeymuGuywFKUdlyMnTE7L1gbJkxoeoQbbhpPlOh5dCiH4W7t3KGqYa4CRA7lc0r9F40bOegqlX/AL/VaXD6jOiVV8XcN6Z9QUlj6jancwpTcxvt16KvfztnPMPVp/JbDH6Y5/JI0xh265jXkVNbXIOk7GRP4KsVMcpcs0/2gpddYu77If7kAfBaKYXJHQ6dWAfj8kfh1+R7Lm2BcS12uy1PNTJg6eZoIjQ8x2V1sLym9pNN0jXroQNtVWKaYjaZaKdyHjutqd5EZjHf8kkw+5ME8wZRNW3NR3l23PQFWUn2hHFXQRcuGr2mNdBzJ2Va4t4Utb9s1WFtQCPGYIc0jafvN7FW00QGZZiBvE/JKKlOXEGYHOMvyO6speyVejgmMcIVrCrFSHMfIp1GzlcOn9ro5esEwsUMWdS1a6PwXacUw6lcNNB0PY7V0iIjYg7gg6yOi4Xxbg1S0uXW7tQDLHffpk+V35HuCn7Ghklj6M1MaqVXyTr1GifYVdBgn8evU9uft3VZtqWQdzuT0/f4Kd9xoAD3d2bvH5/AI9I9Tx/JkuWWh+OEy72bP4lBUKpqOjrue3P3KQtvC4wP2E0sroM3WPXx+XGapHSsE4wr2zAM3i0wPqVCSf8A1fqWj4jsrlgnEVrWMsAp1XDVj4DzzjNs/wCM67BcZsr8u1Ow2Vl4XsWXNYCo7LTbBd1d0aPX9VrcTj8vxMMoOXT/AMf8+zpF2wZyTDnGIkfUZoco7yJlatep32Ubbcj2WW267IKKXB8szRjiiadVaCktg1CVGCmuW+VDM0U7XrnaGPOaoy1TytS1TcQ2aMrEL168vpkBec1aFndLTDYNbUoCkNRZc5Duej0AIFRStegw5ZFRYwdCwaagZWUoqomPeGvLOdeWCBPfkbDdClt1c1YgnRa1LgkkrBdn0Um7ChLb16jaxa4ktdq09D0/fRFOe9zw2SVLWw8vOkgN9tVmk2ASTJbpPXouZxfTLRka3vht0Op6BJ69RpP1Uxq24d5ufNQssRzSO2+C0Wq5E9Sg07CVBUwmdmwrGKLW7aKGsM36rV7GtMRCyAHIrH8rk6pw235Dda3DAwb68h+aZAYqrUGs5Sf3uk2avRq+LTMHprlI6FvNWm3sZOvuVJdWIiNh8Ubs2qXYTw7jrKwEeV8edmvlOux5hPmYk9oGWI/f71XMMRvDQfNIVC4c2AwB0PI+iNwj6QtQ25plnSoAcp/yG7fmPROmTdWdJZjAcPM3XqNJQNzXLzA5nfv6IGzv6b2yxwcOUEGfgt7Z0OzHVoEbwR1Tp+xlFfQyoWGQEncmY007KtcXcKsvWNmBVYSabugP2XdQrMcQYRpJSTGMXZTBJIkbNn8TyCbZLoDhfZw/E6LmFwcCMhLSP7wSMvxB+CWOcfq8zv69FYMVHjPLyftOLdObjJMfBSYZw/lBc/Vx27D9VXZHO7+hJTo5fXn69FJSuZOU/v8A2jMTw5zNQJHbl6oClRJIa3Vzjy6puyyyyxrgc2VxJDRKu+FMLGAD190XhP0UVWW7HO/qOGZzd8s65T0PXv6LdmG1KLoeNuxXNllfB34/JclRaeHcae3yVNWnYnl/pWwMBEj9jsud0qjnHRXjBswYAU2HI06OPyscf7kGeGtXUkY2mtjSXa5HCL2thbgoh1BamkpgI1kPWS0hRVSgE3zSo6hUbay1dUShNXqEhSPch3vQZiQLyjp1VKgE8FIHrQBbAJgG4evLwprywREXAmQdCiaLeyFoUoRHiQFIIRXqgCB7pTkMuHImUS1xKIsbeXpJLYKdGtDB3ZSY9uqiOHP+6fgrSxsBb5kfiRt2UurZvG7fko/A7fJXapSDhBCWOwFxOhEJHiodTKje3PhiG79eiXWlBzzmdqTrqrfiHDeX35rDMBeBo0/BT1d8lVkSQstLcAEnkhgfFJP2QY9fVO6uHuylsEE6bIa0wc0pBG+vRZ30FSXbFNxh4I0CX1cBY76wBnadlaamHuBDiDBHMKGpQ+H4IJIbayqt4UZrkLqL+TmGPiPqn3ClteGcR5XFNw61KQk+7C38FZKQgaoqnUB+qYP3SdD6FWS4Auyk4rguLsY5zW0agaRpTJD3N5kB0CR0n9FT8SF23zV2Pa06E5fIOxc2QPcyV2f+ZFuhkHugrh3iNJiRs4RuDy7rKvoM4yats5DhtuHvzEeVu3TNyH5p86hDdvfsp62COY+pTYDla+WiNACJb8jCxTtqwAHhPI6hpcPiNkXZBUha600kjfSOxUnC2Fst7kV4zZTIa7UAg8vTl39ExqWD5109eXb1U1nZSZPJDdrhFYY1Ls6hh2KsrNlh83Np0MdR19kYXtdo9oPqJVFwupkcOg+Stlrdh/qmTsnPG4dDCjhtAahjQjWUgNgAlgJCIpXfVMnRJ8h8LIULK0qVpVVIWjcU17wlu0rcJhQR9BAXjYTktQ9xbhwQZhBnWPEW1zRylQSphJC9QVAtio3lYKIwURSqIRxWaTlgjEFSNKGpuUuZOhQgOWUNnWVjClpWrpK8pAosY9SpI+0EOUFIaIq2CBhmx0qdlNB0SmFFPF2Bo3bSUgYtmrZUAaFgKysrCxj0LxaDuAfVeXljHqlFrhBAI6FBVMEpH7MehKPXkGk+w2V644ZOuVw99P1QJ4YqDm0+kj8oVvK0ISfHEZZJIot3SLAQ5pJHL/tKm4tMxTII6u/DRdBvbVjhJAJVGxekGuMCIKjKLgy0J7cM2t2AgkxOYfpHwRwbEOEdxyI6EfmlwEbKUVTG6OxXRMJr4ZTuGeTy1Bu07H3Ver2Tqbsrmlp6Hn6HYqwYc8508vLVlSmc7Q6BInkUNFJWhXJ4pV9FBpVY7FMbS8I1B/6Su9EE9nED00XrZ5UkzsSTR0HD7gVGa7hSvoQk3C7tT7KxkLqh+0eTzMq1m0gJriERSu1iq0IVyzVCWNqdwp21ElpPKOpOKKkag8PWZUDStwVRMUDxO0zCRuEgfKtb1X8TYA5BmA8y1cVgrDUpjwpSp2UVtTC2KZIFmIXiViVoUQm4cvLReWMf/9k="/>
          <p:cNvSpPr>
            <a:spLocks noChangeAspect="1" noChangeArrowheads="1"/>
          </p:cNvSpPr>
          <p:nvPr/>
        </p:nvSpPr>
        <p:spPr bwMode="auto">
          <a:xfrm>
            <a:off x="1524000" y="-452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4822" name="Picture 8" descr="http://worldonline.media.clients.ellingtoncms.com/img/photos/2013/01/22/blood-sample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8489" y="1800226"/>
            <a:ext cx="423068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0" descr="http://www.therapak.com/catalog/img/lg/572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1701" y="4144963"/>
            <a:ext cx="2125663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en-US" sz="2400" dirty="0"/>
              <a:t>Packing Instructions 650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Good condition, rated for air shipments (UNPOP not required)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Watertight primary receptacle </a:t>
            </a:r>
          </a:p>
          <a:p>
            <a:pPr lvl="1" eaLnBrk="1" hangingPunct="1"/>
            <a:r>
              <a:rPr lang="en-US" sz="2000" dirty="0"/>
              <a:t>Watertight secondary packaging</a:t>
            </a:r>
          </a:p>
          <a:p>
            <a:pPr lvl="1" eaLnBrk="1" hangingPunct="1"/>
            <a:r>
              <a:rPr lang="en-US" sz="2000" dirty="0"/>
              <a:t>Absorbent material between primary and secondary container</a:t>
            </a:r>
          </a:p>
          <a:p>
            <a:pPr lvl="1" eaLnBrk="1" hangingPunct="1"/>
            <a:r>
              <a:rPr lang="en-US" sz="2000" dirty="0"/>
              <a:t>Multiples wrapped individually</a:t>
            </a:r>
          </a:p>
          <a:p>
            <a:pPr lvl="1" eaLnBrk="1" hangingPunct="1"/>
            <a:r>
              <a:rPr lang="en-US" sz="2000" dirty="0"/>
              <a:t>Itemized list between secondary packaging and outer packaging</a:t>
            </a:r>
          </a:p>
          <a:p>
            <a:pPr lvl="1" eaLnBrk="1" hangingPunct="1"/>
            <a:r>
              <a:rPr lang="en-US" sz="2000" dirty="0"/>
              <a:t>Sturdy outer packaging</a:t>
            </a:r>
          </a:p>
          <a:p>
            <a:pPr lvl="1" eaLnBrk="1" hangingPunct="1">
              <a:buFontTx/>
              <a:buNone/>
            </a:pPr>
            <a:endParaRPr lang="en-US" sz="2000" dirty="0"/>
          </a:p>
        </p:txBody>
      </p:sp>
      <p:sp>
        <p:nvSpPr>
          <p:cNvPr id="540675" name="Rectangle 3"/>
          <p:cNvSpPr>
            <a:spLocks noChangeArrowheads="1"/>
          </p:cNvSpPr>
          <p:nvPr/>
        </p:nvSpPr>
        <p:spPr bwMode="auto">
          <a:xfrm>
            <a:off x="2209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Biological Substance Category B - Packaging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1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b="1" dirty="0"/>
              <a:t>Category B Packaging and Labeling</a:t>
            </a:r>
          </a:p>
        </p:txBody>
      </p:sp>
      <p:pic>
        <p:nvPicPr>
          <p:cNvPr id="36868" name="Picture 13" descr="cat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600487">
            <a:off x="1815190" y="1987589"/>
            <a:ext cx="3376117" cy="3783534"/>
          </a:xfrm>
          <a:noFill/>
        </p:spPr>
      </p:pic>
      <p:sp>
        <p:nvSpPr>
          <p:cNvPr id="3686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Packing Instructions 650</a:t>
            </a:r>
          </a:p>
          <a:p>
            <a:r>
              <a:rPr lang="en-US" sz="2400" dirty="0"/>
              <a:t>Air-rated packaging (kits are available)</a:t>
            </a:r>
          </a:p>
          <a:p>
            <a:r>
              <a:rPr lang="en-US" sz="2400" dirty="0"/>
              <a:t>Use Triple Packaging Rules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Label with UN ID and Proper Shipping Name</a:t>
            </a:r>
            <a:endParaRPr lang="en-US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6781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/>
              <a:t>CATEGORY A INFECTIOUS SUBSTANCE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3352800" y="2514600"/>
            <a:ext cx="571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32772" name="Picture 7" descr="http://www.allflow.co.nz/ic/3780650717/SignB-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0075" y="2047875"/>
            <a:ext cx="3702050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 descr="http://upload.wikimedia.org/wikipedia/commons/a/a7/Ebola_Virus_TEM_PHIL_1832_lo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9014" y="4800601"/>
            <a:ext cx="4090987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1" descr="http://stonehousesigns.com/sites/default/files/products/formatted/Biohazard_Symbol_HH12_OS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0426" y="1674814"/>
            <a:ext cx="2016125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/>
              <a:t>CATEGORY A INFECTIOUS SUBSTANCE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2057400"/>
            <a:ext cx="7924800" cy="4191000"/>
          </a:xfrm>
        </p:spPr>
        <p:txBody>
          <a:bodyPr/>
          <a:lstStyle/>
          <a:p>
            <a:pPr eaLnBrk="1" hangingPunct="1"/>
            <a:r>
              <a:rPr lang="en-US" sz="2400" dirty="0"/>
              <a:t>An infectious substance which when transported, will result in permanent disability, or a life-threatening or fatal disease to humans or animals if an exposure occurs.</a:t>
            </a:r>
          </a:p>
          <a:p>
            <a:pPr lvl="1" eaLnBrk="1" hangingPunct="1"/>
            <a:r>
              <a:rPr lang="en-US" dirty="0"/>
              <a:t>Pathogens cultured intentionally for lab stock</a:t>
            </a:r>
          </a:p>
          <a:p>
            <a:pPr lvl="1" eaLnBrk="1" hangingPunct="1"/>
            <a:r>
              <a:rPr lang="en-US" dirty="0"/>
              <a:t>Potential bioterrorism agents</a:t>
            </a:r>
          </a:p>
          <a:p>
            <a:pPr eaLnBrk="1" hangingPunct="1"/>
            <a:r>
              <a:rPr lang="en-US" sz="2400" dirty="0"/>
              <a:t>UNPOP Packaging Required</a:t>
            </a:r>
          </a:p>
          <a:p>
            <a:pPr eaLnBrk="1" hangingPunct="1"/>
            <a:r>
              <a:rPr lang="en-US" sz="2400" dirty="0"/>
              <a:t>Shipper’s Declaration Required</a:t>
            </a:r>
          </a:p>
          <a:p>
            <a:pPr eaLnBrk="1" hangingPunct="1"/>
            <a:r>
              <a:rPr lang="en-US" sz="2400" dirty="0"/>
              <a:t>24-hr Emergency Contact Number Required</a:t>
            </a:r>
          </a:p>
          <a:p>
            <a:pPr eaLnBrk="1" hangingPunct="1"/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/>
              <a:t>Category A Packaging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2035175"/>
            <a:ext cx="4724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Packing Instructions 620</a:t>
            </a:r>
          </a:p>
          <a:p>
            <a:pPr lvl="1">
              <a:spcBef>
                <a:spcPts val="600"/>
              </a:spcBef>
            </a:pPr>
            <a:r>
              <a:rPr lang="en-US" sz="2000"/>
              <a:t>Good condition</a:t>
            </a:r>
          </a:p>
          <a:p>
            <a:pPr lvl="1">
              <a:spcBef>
                <a:spcPts val="600"/>
              </a:spcBef>
            </a:pPr>
            <a:r>
              <a:rPr lang="en-US" sz="2000"/>
              <a:t>Watertight primary receptacle </a:t>
            </a:r>
          </a:p>
          <a:p>
            <a:pPr lvl="1">
              <a:spcBef>
                <a:spcPts val="600"/>
              </a:spcBef>
            </a:pPr>
            <a:r>
              <a:rPr lang="en-US" sz="2000"/>
              <a:t>Watertight secondary packaging</a:t>
            </a:r>
          </a:p>
          <a:p>
            <a:pPr lvl="1">
              <a:spcBef>
                <a:spcPts val="600"/>
              </a:spcBef>
            </a:pPr>
            <a:r>
              <a:rPr lang="en-US" sz="2000"/>
              <a:t>Absorbent material between primary and secondary container</a:t>
            </a:r>
          </a:p>
          <a:p>
            <a:pPr lvl="1">
              <a:spcBef>
                <a:spcPts val="600"/>
              </a:spcBef>
            </a:pPr>
            <a:r>
              <a:rPr lang="en-US" sz="2000"/>
              <a:t>Multiples wrapped individually</a:t>
            </a:r>
          </a:p>
          <a:p>
            <a:pPr lvl="1">
              <a:spcBef>
                <a:spcPts val="600"/>
              </a:spcBef>
            </a:pPr>
            <a:r>
              <a:rPr lang="en-US" sz="2000" b="1"/>
              <a:t>Itemized list between secondary packaging and outer packaging</a:t>
            </a:r>
          </a:p>
          <a:p>
            <a:pPr lvl="1">
              <a:spcBef>
                <a:spcPts val="600"/>
              </a:spcBef>
            </a:pPr>
            <a:r>
              <a:rPr lang="en-US" sz="2000"/>
              <a:t>Outer packaging must be at least 4” in the overall dimension</a:t>
            </a:r>
          </a:p>
        </p:txBody>
      </p:sp>
      <p:pic>
        <p:nvPicPr>
          <p:cNvPr id="686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981200"/>
            <a:ext cx="2895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/>
              <a:t>Category A Marking/Labeling</a:t>
            </a:r>
          </a:p>
        </p:txBody>
      </p:sp>
      <p:pic>
        <p:nvPicPr>
          <p:cNvPr id="71683" name="Picture 6" descr="Dangclass6_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2590800"/>
            <a:ext cx="2819400" cy="2819400"/>
          </a:xfrm>
          <a:noFill/>
        </p:spPr>
      </p:pic>
      <p:sp>
        <p:nvSpPr>
          <p:cNvPr id="716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981200"/>
            <a:ext cx="55626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/>
              <a:t>Class 6 Label</a:t>
            </a:r>
          </a:p>
          <a:p>
            <a:pPr eaLnBrk="1" hangingPunct="1"/>
            <a:r>
              <a:rPr lang="en-US" sz="2400"/>
              <a:t>Proper Shipping Name</a:t>
            </a:r>
          </a:p>
          <a:p>
            <a:pPr lvl="1" eaLnBrk="1" hangingPunct="1"/>
            <a:r>
              <a:rPr lang="en-US" sz="2000"/>
              <a:t>UN 2814, Infectious Substance, Affecting Humans</a:t>
            </a:r>
          </a:p>
          <a:p>
            <a:pPr lvl="1" eaLnBrk="1" hangingPunct="1"/>
            <a:r>
              <a:rPr lang="en-US" sz="2000"/>
              <a:t>UN 2900, Infectious Substance, Affecting Animals</a:t>
            </a:r>
          </a:p>
          <a:p>
            <a:pPr eaLnBrk="1" hangingPunct="1"/>
            <a:r>
              <a:rPr lang="en-US" sz="2400"/>
              <a:t>Sender and recipient name, address, phone numbers</a:t>
            </a:r>
          </a:p>
          <a:p>
            <a:pPr eaLnBrk="1" hangingPunct="1"/>
            <a:r>
              <a:rPr lang="en-US" sz="2400"/>
              <a:t>24-hour Emergency Phone Number</a:t>
            </a:r>
          </a:p>
          <a:p>
            <a:pPr eaLnBrk="1" hangingPunct="1"/>
            <a:r>
              <a:rPr lang="en-US" sz="2400"/>
              <a:t>If using a commercial emergency response emergency phone service, include service contract number.</a:t>
            </a:r>
          </a:p>
          <a:p>
            <a:pPr eaLnBrk="1" hangingPunct="1">
              <a:buFontTx/>
              <a:buNone/>
            </a:pPr>
            <a:endParaRPr 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/>
              <a:t>Category A Marking/Labeling</a:t>
            </a:r>
            <a:endParaRPr lang="en-US" sz="2800" b="1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2079625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If amount of Category A exceeds 50 milliliters or 50 grams, a </a:t>
            </a:r>
            <a:r>
              <a:rPr lang="en-US" sz="2400" b="1"/>
              <a:t>Cargo Aircraft Only Label </a:t>
            </a:r>
            <a:r>
              <a:rPr lang="en-US" sz="2400"/>
              <a:t>must go on the package.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No more than 4L or 4KG of a Category A per package for cargo aircraft shipments.</a:t>
            </a:r>
          </a:p>
        </p:txBody>
      </p:sp>
      <p:pic>
        <p:nvPicPr>
          <p:cNvPr id="70660" name="Picture 8" descr="Cargo%20Aircraft%20Onl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7000" y="2057401"/>
            <a:ext cx="3810000" cy="3368675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Widescreen</PresentationFormat>
  <Paragraphs>50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Acrobat Document</vt:lpstr>
      <vt:lpstr>Shipping Category A and B</vt:lpstr>
      <vt:lpstr>Biological Substance Category B</vt:lpstr>
      <vt:lpstr>PowerPoint Presentation</vt:lpstr>
      <vt:lpstr>Category B Packaging and Labeling</vt:lpstr>
      <vt:lpstr>CATEGORY A INFECTIOUS SUBSTANCE</vt:lpstr>
      <vt:lpstr>CATEGORY A INFECTIOUS SUBSTANCE</vt:lpstr>
      <vt:lpstr>Category A Packaging</vt:lpstr>
      <vt:lpstr>Category A Marking/Labeling</vt:lpstr>
      <vt:lpstr>Category A Marking/Labeling</vt:lpstr>
      <vt:lpstr>Shipper’s Declaration Form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Shipping Category A and B</dc:title>
  <dc:creator>Jessica Healey</dc:creator>
  <cp:lastModifiedBy>Jessica Healey</cp:lastModifiedBy>
  <cp:revision>1</cp:revision>
  <dcterms:created xsi:type="dcterms:W3CDTF">2019-06-07T15:55:24Z</dcterms:created>
  <dcterms:modified xsi:type="dcterms:W3CDTF">2019-06-07T15:56:02Z</dcterms:modified>
</cp:coreProperties>
</file>