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0" r:id="rId2"/>
    <p:sldId id="444" r:id="rId3"/>
    <p:sldId id="302" r:id="rId4"/>
    <p:sldId id="307" r:id="rId5"/>
    <p:sldId id="341" r:id="rId6"/>
    <p:sldId id="345" r:id="rId7"/>
    <p:sldId id="461" r:id="rId8"/>
    <p:sldId id="257" r:id="rId9"/>
    <p:sldId id="470" r:id="rId10"/>
    <p:sldId id="465" r:id="rId11"/>
    <p:sldId id="367" r:id="rId12"/>
    <p:sldId id="371" r:id="rId13"/>
    <p:sldId id="372" r:id="rId14"/>
    <p:sldId id="377" r:id="rId15"/>
    <p:sldId id="471" r:id="rId16"/>
    <p:sldId id="488" r:id="rId17"/>
    <p:sldId id="420" r:id="rId18"/>
    <p:sldId id="490" r:id="rId19"/>
    <p:sldId id="4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68" autoAdjust="0"/>
  </p:normalViewPr>
  <p:slideViewPr>
    <p:cSldViewPr snapToGrid="0">
      <p:cViewPr varScale="1">
        <p:scale>
          <a:sx n="59" d="100"/>
          <a:sy n="59" d="100"/>
        </p:scale>
        <p:origin x="1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403E0-B2B5-4EC8-9335-A439CC453487}" type="datetimeFigureOut">
              <a:rPr lang="en-US" smtClean="0"/>
              <a:t>10/4/2018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7BA5C-2B8C-499B-A1A5-42BA6B3D211A}" type="slidenum">
              <a:rPr lang="en-US" smtClean="0"/>
              <a:t>‹#›</a:t>
            </a:fld>
            <a:endParaRPr lang="en-US"/>
          </a:p>
        </p:txBody>
      </p:sp>
    </p:spTree>
    <p:extLst>
      <p:ext uri="{BB962C8B-B14F-4D97-AF65-F5344CB8AC3E}">
        <p14:creationId xmlns:p14="http://schemas.microsoft.com/office/powerpoint/2010/main" val="13877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F021819-DD7B-4C38-A4D5-AF9FF05782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B90A4A4-83A4-4722-A149-1EE1DC6C0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Any material that can burn, explode, react violently, cause injury or harm</a:t>
            </a:r>
          </a:p>
        </p:txBody>
      </p:sp>
      <p:sp>
        <p:nvSpPr>
          <p:cNvPr id="115716" name="Slide Number Placeholder 3">
            <a:extLst>
              <a:ext uri="{FF2B5EF4-FFF2-40B4-BE49-F238E27FC236}">
                <a16:creationId xmlns:a16="http://schemas.microsoft.com/office/drawing/2014/main" id="{9532BF81-78BB-4BAF-98FC-04C188F7602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AEBC5F-4A41-4E15-8BFD-687C9EDA1199}"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74599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DF476982-2233-4E42-9CC4-65FF0A48F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41DAFB01-6EE6-4E02-A430-F603A7CD3E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1556" name="Slide Number Placeholder 3">
            <a:extLst>
              <a:ext uri="{FF2B5EF4-FFF2-40B4-BE49-F238E27FC236}">
                <a16:creationId xmlns:a16="http://schemas.microsoft.com/office/drawing/2014/main" id="{756186F8-7A3E-4906-ACCC-E4E1CA210BB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4DC892-5A75-4CAB-A3EF-C2DAA241E665}"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49129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05FE8771-CF11-46E3-8270-AD16D72538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CDDA06DA-2350-4D7D-A22E-48D486513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04" name="Slide Number Placeholder 3">
            <a:extLst>
              <a:ext uri="{FF2B5EF4-FFF2-40B4-BE49-F238E27FC236}">
                <a16:creationId xmlns:a16="http://schemas.microsoft.com/office/drawing/2014/main" id="{AD851BCB-D7D1-4B3A-9F08-84A493E61EB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2D5A26-CC6E-4896-AEB8-627F95D2E269}"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65144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A057938C-CFBD-40F4-819A-9670B79225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413B70A4-ACE6-4A0F-8F59-AACF878747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7700" name="Slide Number Placeholder 3">
            <a:extLst>
              <a:ext uri="{FF2B5EF4-FFF2-40B4-BE49-F238E27FC236}">
                <a16:creationId xmlns:a16="http://schemas.microsoft.com/office/drawing/2014/main" id="{2F1F8B99-6F00-4770-9A6A-D713855FCC6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A68A18-4E2B-458F-9C25-A993552B494D}"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244972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C2E28E04-4836-4E30-A77C-9D6B3504E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22707B67-1B19-4CE6-91ED-96C54B52F8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5108" name="Slide Number Placeholder 3">
            <a:extLst>
              <a:ext uri="{FF2B5EF4-FFF2-40B4-BE49-F238E27FC236}">
                <a16:creationId xmlns:a16="http://schemas.microsoft.com/office/drawing/2014/main" id="{0F239C39-696E-4E44-8079-A654AAC34E2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4AEC8D-EA7C-4087-AC76-21DB572FAD6B}"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85502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FEDACC0B-5B02-4589-A459-0FBFFBA70B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1D71E3C1-2D7F-4B15-8CA7-1016B3404D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6" name="Slide Number Placeholder 3">
            <a:extLst>
              <a:ext uri="{FF2B5EF4-FFF2-40B4-BE49-F238E27FC236}">
                <a16:creationId xmlns:a16="http://schemas.microsoft.com/office/drawing/2014/main" id="{CB5B66D9-6561-4EAF-9C3D-14308FF6D85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5F7BEF-3C45-4CA3-9295-663E45276CDB}"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73990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B60E2B1E-D7D1-443A-AAD7-BBC480C75F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A592DE99-9EC1-4486-8748-EA11E9FD6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9508" name="Slide Number Placeholder 3">
            <a:extLst>
              <a:ext uri="{FF2B5EF4-FFF2-40B4-BE49-F238E27FC236}">
                <a16:creationId xmlns:a16="http://schemas.microsoft.com/office/drawing/2014/main" id="{DA933C74-6A5D-4A78-A15A-B1AB2F4742E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23FB89-B9ED-4826-A3EE-F71AC1A79646}"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103210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0862A70-1B53-460C-B8BE-F15B49828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8946230C-84C7-40BF-B3A5-0B86C3D1E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endParaRPr lang="en-US" altLang="en-US" dirty="0"/>
          </a:p>
        </p:txBody>
      </p:sp>
      <p:sp>
        <p:nvSpPr>
          <p:cNvPr id="119812" name="Slide Number Placeholder 3">
            <a:extLst>
              <a:ext uri="{FF2B5EF4-FFF2-40B4-BE49-F238E27FC236}">
                <a16:creationId xmlns:a16="http://schemas.microsoft.com/office/drawing/2014/main" id="{5F773C08-7203-4F2D-AF89-D7655BAD675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BD09BA-082C-4914-9A4F-184EC49910F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95156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D5E9223-42D3-4871-85FB-E5DB66D8AB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D6E3B9A1-FF74-45B9-AF77-AA47A69A2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0836" name="Slide Number Placeholder 3">
            <a:extLst>
              <a:ext uri="{FF2B5EF4-FFF2-40B4-BE49-F238E27FC236}">
                <a16:creationId xmlns:a16="http://schemas.microsoft.com/office/drawing/2014/main" id="{9CB96ABE-BD78-4A65-9896-74AB8D924B2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242389-85E4-42E7-969D-E8E9FCAD32E8}"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95928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2000B5EB-0777-4E2E-B462-F0292F75A7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19DB7CF-6A5A-4219-BFD7-73668046C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A0FDED0D-7EE2-40C5-A38D-798D0E15416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9FF545-8644-417A-98C8-2FCAE683C7E9}"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85858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72B650E-F407-4A8D-B632-251747333F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FEF9D244-CBF6-498D-AA2B-3B5CFBCCB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5956" name="Slide Number Placeholder 3">
            <a:extLst>
              <a:ext uri="{FF2B5EF4-FFF2-40B4-BE49-F238E27FC236}">
                <a16:creationId xmlns:a16="http://schemas.microsoft.com/office/drawing/2014/main" id="{3FAC8968-22C3-46A2-A8D0-F920DC97E6A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641034-CA6F-4B9D-80F3-1490B0D3CE78}"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43384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30F332BA-CFCE-42A8-94A1-88C73284E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7CDAF906-1CBD-4351-BCA3-92C0F30297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144388" name="Slide Number Placeholder 3">
            <a:extLst>
              <a:ext uri="{FF2B5EF4-FFF2-40B4-BE49-F238E27FC236}">
                <a16:creationId xmlns:a16="http://schemas.microsoft.com/office/drawing/2014/main" id="{F6B7B560-19CB-430F-A945-A45C6B06E21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786925-277C-4D20-9443-B9C865BA0479}"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60420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07">
            <a:extLst>
              <a:ext uri="{FF2B5EF4-FFF2-40B4-BE49-F238E27FC236}">
                <a16:creationId xmlns:a16="http://schemas.microsoft.com/office/drawing/2014/main" id="{E35B465F-E8CC-45A0-A134-5C3B132723CC}"/>
              </a:ext>
            </a:extLst>
          </p:cNvPr>
          <p:cNvSpPr>
            <a:spLocks noGrp="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endParaRPr>
          </a:p>
        </p:txBody>
      </p:sp>
      <p:sp>
        <p:nvSpPr>
          <p:cNvPr id="10243" name="Shape 108">
            <a:extLst>
              <a:ext uri="{FF2B5EF4-FFF2-40B4-BE49-F238E27FC236}">
                <a16:creationId xmlns:a16="http://schemas.microsoft.com/office/drawing/2014/main" id="{EF6627CD-82B3-4DBA-9ED2-8273AFD44118}"/>
              </a:ext>
            </a:extLst>
          </p:cNvPr>
          <p:cNvSpPr>
            <a:spLocks noGrp="1" noRot="1" noChangeAspect="1" noTextEdit="1"/>
          </p:cNvSpPr>
          <p:nvPr>
            <p:ph type="sldImg" idx="2"/>
          </p:nvPr>
        </p:nvSpPr>
        <p:spPr>
          <a:xfrm>
            <a:off x="330200" y="696913"/>
            <a:ext cx="61976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extLst>
      <p:ext uri="{BB962C8B-B14F-4D97-AF65-F5344CB8AC3E}">
        <p14:creationId xmlns:p14="http://schemas.microsoft.com/office/powerpoint/2010/main" val="53262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1BED2EA1-CC27-419E-9785-B9B21542C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65F4D94C-3A48-48B7-B644-78F90D82FC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5412" name="Slide Number Placeholder 3">
            <a:extLst>
              <a:ext uri="{FF2B5EF4-FFF2-40B4-BE49-F238E27FC236}">
                <a16:creationId xmlns:a16="http://schemas.microsoft.com/office/drawing/2014/main" id="{2C627E7E-16DB-4D58-BF89-28588AA1779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3C12A3-E678-4FD8-9E3C-2EF91A60F25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50068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FD91941E-D380-4454-B438-2F0E894183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681D7D1D-74C5-4D57-BD7F-72663113F2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7460" name="Slide Number Placeholder 3">
            <a:extLst>
              <a:ext uri="{FF2B5EF4-FFF2-40B4-BE49-F238E27FC236}">
                <a16:creationId xmlns:a16="http://schemas.microsoft.com/office/drawing/2014/main" id="{21EAD13A-23C3-4FA1-A4AC-6FDF5B059CA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6D54E2-4D4A-4D66-B04B-E7756C6DE0EA}"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99985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C374E614-798B-4DBF-AF10-67EC0B743C41}"/>
              </a:ext>
            </a:extLst>
          </p:cNvPr>
          <p:cNvSpPr>
            <a:spLocks noGrp="1" noChangeArrowheads="1"/>
          </p:cNvSpPr>
          <p:nvPr>
            <p:ph type="sldNum" sz="quarter" idx="10"/>
          </p:nvPr>
        </p:nvSpPr>
        <p:spPr>
          <a:ln/>
        </p:spPr>
        <p:txBody>
          <a:bodyPr/>
          <a:lstStyle>
            <a:lvl1pPr>
              <a:defRPr/>
            </a:lvl1pPr>
          </a:lstStyle>
          <a:p>
            <a:pPr>
              <a:defRPr/>
            </a:pPr>
            <a:fld id="{BF009E93-4357-46D4-BDAD-6E81ECD4407C}" type="slidenum">
              <a:rPr lang="en-US" altLang="en-US"/>
              <a:pPr>
                <a:defRPr/>
              </a:pPr>
              <a:t>‹#›</a:t>
            </a:fld>
            <a:endParaRPr lang="en-US" altLang="en-US"/>
          </a:p>
        </p:txBody>
      </p:sp>
    </p:spTree>
    <p:extLst>
      <p:ext uri="{BB962C8B-B14F-4D97-AF65-F5344CB8AC3E}">
        <p14:creationId xmlns:p14="http://schemas.microsoft.com/office/powerpoint/2010/main" val="108752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7657C49-C4D2-4170-A743-8C60C5CAF20D}"/>
              </a:ext>
            </a:extLst>
          </p:cNvPr>
          <p:cNvSpPr>
            <a:spLocks noGrp="1" noChangeArrowheads="1"/>
          </p:cNvSpPr>
          <p:nvPr>
            <p:ph type="sldNum" sz="quarter" idx="10"/>
          </p:nvPr>
        </p:nvSpPr>
        <p:spPr>
          <a:ln/>
        </p:spPr>
        <p:txBody>
          <a:bodyPr/>
          <a:lstStyle>
            <a:lvl1pPr>
              <a:defRPr/>
            </a:lvl1pPr>
          </a:lstStyle>
          <a:p>
            <a:pPr>
              <a:defRPr/>
            </a:pPr>
            <a:fld id="{304AD222-D9B7-4000-BB5D-3D7E4B60DC8D}" type="slidenum">
              <a:rPr lang="en-US" altLang="en-US"/>
              <a:pPr>
                <a:defRPr/>
              </a:pPr>
              <a:t>‹#›</a:t>
            </a:fld>
            <a:endParaRPr lang="en-US" altLang="en-US"/>
          </a:p>
        </p:txBody>
      </p:sp>
    </p:spTree>
    <p:extLst>
      <p:ext uri="{BB962C8B-B14F-4D97-AF65-F5344CB8AC3E}">
        <p14:creationId xmlns:p14="http://schemas.microsoft.com/office/powerpoint/2010/main" val="234148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7902F76-651C-44B0-95A1-6FC1D23289A2}"/>
              </a:ext>
            </a:extLst>
          </p:cNvPr>
          <p:cNvSpPr>
            <a:spLocks noGrp="1" noChangeArrowheads="1"/>
          </p:cNvSpPr>
          <p:nvPr>
            <p:ph type="sldNum" sz="quarter" idx="10"/>
          </p:nvPr>
        </p:nvSpPr>
        <p:spPr>
          <a:ln/>
        </p:spPr>
        <p:txBody>
          <a:bodyPr/>
          <a:lstStyle>
            <a:lvl1pPr>
              <a:defRPr/>
            </a:lvl1pPr>
          </a:lstStyle>
          <a:p>
            <a:pPr>
              <a:defRPr/>
            </a:pPr>
            <a:fld id="{E0D5BE12-BE1A-4BED-96ED-D2983A24DB61}" type="slidenum">
              <a:rPr lang="en-US" altLang="en-US"/>
              <a:pPr>
                <a:defRPr/>
              </a:pPr>
              <a:t>‹#›</a:t>
            </a:fld>
            <a:endParaRPr lang="en-US" altLang="en-US"/>
          </a:p>
        </p:txBody>
      </p:sp>
    </p:spTree>
    <p:extLst>
      <p:ext uri="{BB962C8B-B14F-4D97-AF65-F5344CB8AC3E}">
        <p14:creationId xmlns:p14="http://schemas.microsoft.com/office/powerpoint/2010/main" val="246983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48C1CEE-F6BA-4BFC-A608-7377E09C3E6D}"/>
              </a:ext>
            </a:extLst>
          </p:cNvPr>
          <p:cNvSpPr>
            <a:spLocks noGrp="1" noChangeArrowheads="1"/>
          </p:cNvSpPr>
          <p:nvPr>
            <p:ph type="sldNum" sz="quarter" idx="10"/>
          </p:nvPr>
        </p:nvSpPr>
        <p:spPr>
          <a:ln/>
        </p:spPr>
        <p:txBody>
          <a:bodyPr/>
          <a:lstStyle>
            <a:lvl1pPr>
              <a:defRPr/>
            </a:lvl1pPr>
          </a:lstStyle>
          <a:p>
            <a:pPr>
              <a:defRPr/>
            </a:pPr>
            <a:fld id="{10423B01-8037-4CF5-8395-F743FBDDBADF}" type="slidenum">
              <a:rPr lang="en-US" altLang="en-US"/>
              <a:pPr>
                <a:defRPr/>
              </a:pPr>
              <a:t>‹#›</a:t>
            </a:fld>
            <a:endParaRPr lang="en-US" altLang="en-US"/>
          </a:p>
        </p:txBody>
      </p:sp>
    </p:spTree>
    <p:extLst>
      <p:ext uri="{BB962C8B-B14F-4D97-AF65-F5344CB8AC3E}">
        <p14:creationId xmlns:p14="http://schemas.microsoft.com/office/powerpoint/2010/main" val="155211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C20696C4-40A8-4DE1-B29C-DEF708E24764}"/>
              </a:ext>
            </a:extLst>
          </p:cNvPr>
          <p:cNvSpPr>
            <a:spLocks noGrp="1" noChangeArrowheads="1"/>
          </p:cNvSpPr>
          <p:nvPr>
            <p:ph type="sldNum" sz="quarter" idx="10"/>
          </p:nvPr>
        </p:nvSpPr>
        <p:spPr>
          <a:ln/>
        </p:spPr>
        <p:txBody>
          <a:bodyPr/>
          <a:lstStyle>
            <a:lvl1pPr>
              <a:defRPr/>
            </a:lvl1pPr>
          </a:lstStyle>
          <a:p>
            <a:pPr>
              <a:defRPr/>
            </a:pPr>
            <a:fld id="{652B10C4-11B4-4529-AE5E-6BB69333EDC9}" type="slidenum">
              <a:rPr lang="en-US" altLang="en-US"/>
              <a:pPr>
                <a:defRPr/>
              </a:pPr>
              <a:t>‹#›</a:t>
            </a:fld>
            <a:endParaRPr lang="en-US" altLang="en-US"/>
          </a:p>
        </p:txBody>
      </p:sp>
    </p:spTree>
    <p:extLst>
      <p:ext uri="{BB962C8B-B14F-4D97-AF65-F5344CB8AC3E}">
        <p14:creationId xmlns:p14="http://schemas.microsoft.com/office/powerpoint/2010/main" val="119869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DE3AF2F0-81CC-4515-8ABA-B70AA34F48E0}"/>
              </a:ext>
            </a:extLst>
          </p:cNvPr>
          <p:cNvSpPr>
            <a:spLocks noGrp="1" noChangeArrowheads="1"/>
          </p:cNvSpPr>
          <p:nvPr>
            <p:ph type="sldNum" sz="quarter" idx="10"/>
          </p:nvPr>
        </p:nvSpPr>
        <p:spPr>
          <a:ln/>
        </p:spPr>
        <p:txBody>
          <a:bodyPr/>
          <a:lstStyle>
            <a:lvl1pPr>
              <a:defRPr/>
            </a:lvl1pPr>
          </a:lstStyle>
          <a:p>
            <a:pPr>
              <a:defRPr/>
            </a:pPr>
            <a:fld id="{D85AA316-D2DE-4EC4-9F66-8D9B6DC4AD08}" type="slidenum">
              <a:rPr lang="en-US" altLang="en-US"/>
              <a:pPr>
                <a:defRPr/>
              </a:pPr>
              <a:t>‹#›</a:t>
            </a:fld>
            <a:endParaRPr lang="en-US" altLang="en-US"/>
          </a:p>
        </p:txBody>
      </p:sp>
    </p:spTree>
    <p:extLst>
      <p:ext uri="{BB962C8B-B14F-4D97-AF65-F5344CB8AC3E}">
        <p14:creationId xmlns:p14="http://schemas.microsoft.com/office/powerpoint/2010/main" val="154872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E5DBCA8-DD91-412B-8141-B7B50A6B3D73}"/>
              </a:ext>
            </a:extLst>
          </p:cNvPr>
          <p:cNvSpPr>
            <a:spLocks noGrp="1" noChangeArrowheads="1"/>
          </p:cNvSpPr>
          <p:nvPr>
            <p:ph type="sldNum" sz="quarter" idx="10"/>
          </p:nvPr>
        </p:nvSpPr>
        <p:spPr>
          <a:ln/>
        </p:spPr>
        <p:txBody>
          <a:bodyPr/>
          <a:lstStyle>
            <a:lvl1pPr>
              <a:defRPr/>
            </a:lvl1pPr>
          </a:lstStyle>
          <a:p>
            <a:pPr>
              <a:defRPr/>
            </a:pPr>
            <a:fld id="{DCC4192C-2273-499B-BA57-2E89D12BCAB6}" type="slidenum">
              <a:rPr lang="en-US" altLang="en-US"/>
              <a:pPr>
                <a:defRPr/>
              </a:pPr>
              <a:t>‹#›</a:t>
            </a:fld>
            <a:endParaRPr lang="en-US" altLang="en-US"/>
          </a:p>
        </p:txBody>
      </p:sp>
    </p:spTree>
    <p:extLst>
      <p:ext uri="{BB962C8B-B14F-4D97-AF65-F5344CB8AC3E}">
        <p14:creationId xmlns:p14="http://schemas.microsoft.com/office/powerpoint/2010/main" val="354700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51C57CBD-57C9-49B0-9001-713B16D85979}"/>
              </a:ext>
            </a:extLst>
          </p:cNvPr>
          <p:cNvSpPr>
            <a:spLocks noGrp="1" noChangeArrowheads="1"/>
          </p:cNvSpPr>
          <p:nvPr>
            <p:ph type="sldNum" sz="quarter" idx="10"/>
          </p:nvPr>
        </p:nvSpPr>
        <p:spPr>
          <a:ln/>
        </p:spPr>
        <p:txBody>
          <a:bodyPr/>
          <a:lstStyle>
            <a:lvl1pPr>
              <a:defRPr/>
            </a:lvl1pPr>
          </a:lstStyle>
          <a:p>
            <a:pPr>
              <a:defRPr/>
            </a:pPr>
            <a:fld id="{5EE0104F-659D-4D80-9F17-EDD87DE25167}" type="slidenum">
              <a:rPr lang="en-US" altLang="en-US"/>
              <a:pPr>
                <a:defRPr/>
              </a:pPr>
              <a:t>‹#›</a:t>
            </a:fld>
            <a:endParaRPr lang="en-US" altLang="en-US"/>
          </a:p>
        </p:txBody>
      </p:sp>
    </p:spTree>
    <p:extLst>
      <p:ext uri="{BB962C8B-B14F-4D97-AF65-F5344CB8AC3E}">
        <p14:creationId xmlns:p14="http://schemas.microsoft.com/office/powerpoint/2010/main" val="227717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60E26C0-694A-46EA-9880-96A3A7769743}"/>
              </a:ext>
            </a:extLst>
          </p:cNvPr>
          <p:cNvSpPr>
            <a:spLocks noGrp="1" noChangeArrowheads="1"/>
          </p:cNvSpPr>
          <p:nvPr>
            <p:ph type="sldNum" sz="quarter" idx="10"/>
          </p:nvPr>
        </p:nvSpPr>
        <p:spPr>
          <a:ln/>
        </p:spPr>
        <p:txBody>
          <a:bodyPr/>
          <a:lstStyle>
            <a:lvl1pPr>
              <a:defRPr/>
            </a:lvl1pPr>
          </a:lstStyle>
          <a:p>
            <a:pPr>
              <a:defRPr/>
            </a:pPr>
            <a:fld id="{42AF1334-D143-4F19-ACFA-054363BA6A09}" type="slidenum">
              <a:rPr lang="en-US" altLang="en-US"/>
              <a:pPr>
                <a:defRPr/>
              </a:pPr>
              <a:t>‹#›</a:t>
            </a:fld>
            <a:endParaRPr lang="en-US" altLang="en-US"/>
          </a:p>
        </p:txBody>
      </p:sp>
    </p:spTree>
    <p:extLst>
      <p:ext uri="{BB962C8B-B14F-4D97-AF65-F5344CB8AC3E}">
        <p14:creationId xmlns:p14="http://schemas.microsoft.com/office/powerpoint/2010/main" val="352355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7BC24E2-3D07-4B4F-B228-B1EE4AE16A17}"/>
              </a:ext>
            </a:extLst>
          </p:cNvPr>
          <p:cNvSpPr>
            <a:spLocks noGrp="1" noChangeArrowheads="1"/>
          </p:cNvSpPr>
          <p:nvPr>
            <p:ph type="sldNum" sz="quarter" idx="10"/>
          </p:nvPr>
        </p:nvSpPr>
        <p:spPr>
          <a:ln/>
        </p:spPr>
        <p:txBody>
          <a:bodyPr/>
          <a:lstStyle>
            <a:lvl1pPr>
              <a:defRPr/>
            </a:lvl1pPr>
          </a:lstStyle>
          <a:p>
            <a:pPr>
              <a:defRPr/>
            </a:pPr>
            <a:fld id="{893EA5A8-8AB8-466B-87A2-4CE6CFB6CD0A}" type="slidenum">
              <a:rPr lang="en-US" altLang="en-US"/>
              <a:pPr>
                <a:defRPr/>
              </a:pPr>
              <a:t>‹#›</a:t>
            </a:fld>
            <a:endParaRPr lang="en-US" altLang="en-US"/>
          </a:p>
        </p:txBody>
      </p:sp>
    </p:spTree>
    <p:extLst>
      <p:ext uri="{BB962C8B-B14F-4D97-AF65-F5344CB8AC3E}">
        <p14:creationId xmlns:p14="http://schemas.microsoft.com/office/powerpoint/2010/main" val="305016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1D87250-AE6A-48A6-A986-8043F1FAD73D}"/>
              </a:ext>
            </a:extLst>
          </p:cNvPr>
          <p:cNvSpPr>
            <a:spLocks noGrp="1" noChangeArrowheads="1"/>
          </p:cNvSpPr>
          <p:nvPr>
            <p:ph type="sldNum" sz="quarter" idx="10"/>
          </p:nvPr>
        </p:nvSpPr>
        <p:spPr>
          <a:ln/>
        </p:spPr>
        <p:txBody>
          <a:bodyPr/>
          <a:lstStyle>
            <a:lvl1pPr>
              <a:defRPr/>
            </a:lvl1pPr>
          </a:lstStyle>
          <a:p>
            <a:pPr>
              <a:defRPr/>
            </a:pPr>
            <a:fld id="{BB19B9C2-527E-46CE-A454-0FFD560F0D37}" type="slidenum">
              <a:rPr lang="en-US" altLang="en-US"/>
              <a:pPr>
                <a:defRPr/>
              </a:pPr>
              <a:t>‹#›</a:t>
            </a:fld>
            <a:endParaRPr lang="en-US" altLang="en-US"/>
          </a:p>
        </p:txBody>
      </p:sp>
    </p:spTree>
    <p:extLst>
      <p:ext uri="{BB962C8B-B14F-4D97-AF65-F5344CB8AC3E}">
        <p14:creationId xmlns:p14="http://schemas.microsoft.com/office/powerpoint/2010/main" val="25109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Ragon_ppt_template_bkgrnd_3">
            <a:extLst>
              <a:ext uri="{FF2B5EF4-FFF2-40B4-BE49-F238E27FC236}">
                <a16:creationId xmlns:a16="http://schemas.microsoft.com/office/drawing/2014/main" id="{FD9E81B1-1B1E-41CC-9F99-2F5AA01BCC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_300">
            <a:extLst>
              <a:ext uri="{FF2B5EF4-FFF2-40B4-BE49-F238E27FC236}">
                <a16:creationId xmlns:a16="http://schemas.microsoft.com/office/drawing/2014/main" id="{7EBF126F-3EEB-45B9-BD7F-84054052D0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6078538"/>
            <a:ext cx="39624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234F0C5D-B41F-40AF-A8C6-86B5D39BC59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558AA5F6-94E6-416C-8614-94FD82A7EA3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AE57C177-A5DE-4DB6-AE99-166D5CEA4CA9}"/>
              </a:ext>
            </a:extLst>
          </p:cNvPr>
          <p:cNvSpPr>
            <a:spLocks noGrp="1" noChangeArrowheads="1"/>
          </p:cNvSpPr>
          <p:nvPr>
            <p:ph type="sldNum" sz="quarter" idx="4"/>
          </p:nvPr>
        </p:nvSpPr>
        <p:spPr bwMode="auto">
          <a:xfrm>
            <a:off x="4368800" y="63246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F1848E6-D945-458B-9419-2164D6E7A709}" type="slidenum">
              <a:rPr lang="en-US" altLang="en-US"/>
              <a:pPr>
                <a:defRPr/>
              </a:pPr>
              <a:t>‹#›</a:t>
            </a:fld>
            <a:endParaRPr lang="en-US" altLang="en-US"/>
          </a:p>
        </p:txBody>
      </p:sp>
    </p:spTree>
    <p:extLst>
      <p:ext uri="{BB962C8B-B14F-4D97-AF65-F5344CB8AC3E}">
        <p14:creationId xmlns:p14="http://schemas.microsoft.com/office/powerpoint/2010/main" val="2624608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HAZMAT_Class_9_Miscellaneous" TargetMode="External"/><Relationship Id="rId3" Type="http://schemas.openxmlformats.org/officeDocument/2006/relationships/hyperlink" Target="http://en.wikipedia.org/wiki/HAZMAT_Class_4_Flammable_Solids" TargetMode="External"/><Relationship Id="rId7" Type="http://schemas.openxmlformats.org/officeDocument/2006/relationships/hyperlink" Target="http://en.wikipedia.org/wiki/HAZMAT_Class_8_Corrosive_Substanc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en.wikipedia.org/wiki/HAZMAT_Class_7_Radioactive_Substances" TargetMode="External"/><Relationship Id="rId5" Type="http://schemas.openxmlformats.org/officeDocument/2006/relationships/hyperlink" Target="http://en.wikipedia.org/wiki/HAZMAT_Class_6_Toxic_and_Infectious_Substances" TargetMode="External"/><Relationship Id="rId10" Type="http://schemas.openxmlformats.org/officeDocument/2006/relationships/hyperlink" Target="http://en.wikipedia.org/wiki/HAZMAT_Class_3_Flammable_Liquids" TargetMode="External"/><Relationship Id="rId4" Type="http://schemas.openxmlformats.org/officeDocument/2006/relationships/hyperlink" Target="http://en.wikipedia.org/wiki/HAZMAT_Class_5_Oxidizing_Agents_and_Organic_Peroxides" TargetMode="External"/><Relationship Id="rId9" Type="http://schemas.openxmlformats.org/officeDocument/2006/relationships/hyperlink" Target="http://en.wikipedia.org/wiki/HAZMAT_Class_2_Ga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C08F-97FF-41BD-B2BE-ED903B6A5C75}"/>
              </a:ext>
            </a:extLst>
          </p:cNvPr>
          <p:cNvSpPr>
            <a:spLocks noGrp="1"/>
          </p:cNvSpPr>
          <p:nvPr>
            <p:ph type="title"/>
          </p:nvPr>
        </p:nvSpPr>
        <p:spPr>
          <a:xfrm>
            <a:off x="559723" y="2120063"/>
            <a:ext cx="10972800" cy="1143000"/>
          </a:xfrm>
        </p:spPr>
        <p:txBody>
          <a:bodyPr/>
          <a:lstStyle/>
          <a:p>
            <a:r>
              <a:rPr lang="en-US" sz="4800" b="1" dirty="0"/>
              <a:t>Transportation of Infectious Substances</a:t>
            </a:r>
            <a:br>
              <a:rPr lang="en-US" sz="4800" b="1" dirty="0"/>
            </a:br>
            <a:r>
              <a:rPr lang="en-US" sz="4800" b="1" dirty="0"/>
              <a:t>(Regulated Medical Waste)</a:t>
            </a:r>
          </a:p>
        </p:txBody>
      </p:sp>
    </p:spTree>
    <p:extLst>
      <p:ext uri="{BB962C8B-B14F-4D97-AF65-F5344CB8AC3E}">
        <p14:creationId xmlns:p14="http://schemas.microsoft.com/office/powerpoint/2010/main" val="13744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8">
            <a:extLst>
              <a:ext uri="{FF2B5EF4-FFF2-40B4-BE49-F238E27FC236}">
                <a16:creationId xmlns:a16="http://schemas.microsoft.com/office/drawing/2014/main" id="{E1B8C47C-EED8-4366-B55A-52E3528244F6}"/>
              </a:ext>
            </a:extLst>
          </p:cNvPr>
          <p:cNvSpPr>
            <a:spLocks noGrp="1"/>
          </p:cNvSpPr>
          <p:nvPr>
            <p:ph type="title"/>
          </p:nvPr>
        </p:nvSpPr>
        <p:spPr>
          <a:xfrm>
            <a:off x="1981200" y="274638"/>
            <a:ext cx="8229600" cy="639762"/>
          </a:xfrm>
        </p:spPr>
        <p:txBody>
          <a:bodyPr/>
          <a:lstStyle/>
          <a:p>
            <a:pPr eaLnBrk="1" hangingPunct="1"/>
            <a:r>
              <a:rPr lang="en-US" altLang="en-US" sz="3200" b="1"/>
              <a:t>Package Marking Requirements</a:t>
            </a:r>
          </a:p>
        </p:txBody>
      </p:sp>
      <p:sp>
        <p:nvSpPr>
          <p:cNvPr id="55300" name="Slide Number Placeholder 3">
            <a:extLst>
              <a:ext uri="{FF2B5EF4-FFF2-40B4-BE49-F238E27FC236}">
                <a16:creationId xmlns:a16="http://schemas.microsoft.com/office/drawing/2014/main" id="{49689CAF-7453-49EF-AC3C-E3E06CA30723}"/>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pic>
        <p:nvPicPr>
          <p:cNvPr id="55303" name="Picture 2">
            <a:extLst>
              <a:ext uri="{FF2B5EF4-FFF2-40B4-BE49-F238E27FC236}">
                <a16:creationId xmlns:a16="http://schemas.microsoft.com/office/drawing/2014/main" id="{AC8FA42B-5399-4BAD-A26E-85C10A471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828800"/>
            <a:ext cx="25574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3">
            <a:extLst>
              <a:ext uri="{FF2B5EF4-FFF2-40B4-BE49-F238E27FC236}">
                <a16:creationId xmlns:a16="http://schemas.microsoft.com/office/drawing/2014/main" id="{33AA322F-C2BD-4E17-84E2-E4D23ACFF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1" y="1905000"/>
            <a:ext cx="52927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08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a:extLst>
              <a:ext uri="{FF2B5EF4-FFF2-40B4-BE49-F238E27FC236}">
                <a16:creationId xmlns:a16="http://schemas.microsoft.com/office/drawing/2014/main" id="{FB228C98-9A01-4CC1-ABCB-6B58544D45E9}"/>
              </a:ext>
            </a:extLst>
          </p:cNvPr>
          <p:cNvSpPr>
            <a:spLocks noGrp="1"/>
          </p:cNvSpPr>
          <p:nvPr>
            <p:ph type="title"/>
          </p:nvPr>
        </p:nvSpPr>
        <p:spPr>
          <a:xfrm>
            <a:off x="1981200" y="228601"/>
            <a:ext cx="8229600" cy="715963"/>
          </a:xfrm>
        </p:spPr>
        <p:txBody>
          <a:bodyPr/>
          <a:lstStyle/>
          <a:p>
            <a:pPr eaLnBrk="1" hangingPunct="1"/>
            <a:r>
              <a:rPr lang="en-US" altLang="en-US" sz="3200" b="1"/>
              <a:t>General Shipping Paper Requirements</a:t>
            </a:r>
          </a:p>
        </p:txBody>
      </p:sp>
      <p:sp>
        <p:nvSpPr>
          <p:cNvPr id="59396" name="Content Placeholder 7">
            <a:extLst>
              <a:ext uri="{FF2B5EF4-FFF2-40B4-BE49-F238E27FC236}">
                <a16:creationId xmlns:a16="http://schemas.microsoft.com/office/drawing/2014/main" id="{4AC48776-7C00-4C75-800F-A9D84425BF4C}"/>
              </a:ext>
            </a:extLst>
          </p:cNvPr>
          <p:cNvSpPr>
            <a:spLocks noGrp="1"/>
          </p:cNvSpPr>
          <p:nvPr>
            <p:ph idx="1"/>
          </p:nvPr>
        </p:nvSpPr>
        <p:spPr>
          <a:xfrm>
            <a:off x="1981200" y="1600201"/>
            <a:ext cx="4800600" cy="4525963"/>
          </a:xfrm>
        </p:spPr>
        <p:txBody>
          <a:bodyPr/>
          <a:lstStyle/>
          <a:p>
            <a:pPr eaLnBrk="1" hangingPunct="1"/>
            <a:r>
              <a:rPr lang="en-US" altLang="en-US" sz="2800" dirty="0"/>
              <a:t>Legibility</a:t>
            </a:r>
          </a:p>
          <a:p>
            <a:pPr eaLnBrk="1" hangingPunct="1"/>
            <a:r>
              <a:rPr lang="en-US" altLang="en-US" sz="2800" dirty="0"/>
              <a:t>Multiple-page shipping papers</a:t>
            </a:r>
          </a:p>
          <a:p>
            <a:pPr eaLnBrk="1" hangingPunct="1"/>
            <a:r>
              <a:rPr lang="en-US" altLang="en-US" sz="2800" dirty="0"/>
              <a:t>Continuously monitored emergency response telephone number</a:t>
            </a:r>
          </a:p>
          <a:p>
            <a:pPr eaLnBrk="1" hangingPunct="1"/>
            <a:r>
              <a:rPr lang="en-US" altLang="en-US" sz="2800" dirty="0"/>
              <a:t>Documents and forms</a:t>
            </a:r>
          </a:p>
        </p:txBody>
      </p:sp>
      <p:sp>
        <p:nvSpPr>
          <p:cNvPr id="59397" name="Slide Number Placeholder 3">
            <a:extLst>
              <a:ext uri="{FF2B5EF4-FFF2-40B4-BE49-F238E27FC236}">
                <a16:creationId xmlns:a16="http://schemas.microsoft.com/office/drawing/2014/main" id="{D5C5E914-9DD5-40B5-8DDB-8AA36F918355}"/>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pic>
        <p:nvPicPr>
          <p:cNvPr id="59400" name="Picture 2">
            <a:extLst>
              <a:ext uri="{FF2B5EF4-FFF2-40B4-BE49-F238E27FC236}">
                <a16:creationId xmlns:a16="http://schemas.microsoft.com/office/drawing/2014/main" id="{F67AC8B4-60C6-41CA-91EC-861E389CD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676401"/>
            <a:ext cx="379412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FA93D9CA-1FCE-4BEE-B13C-AEDBC03628A0}"/>
              </a:ext>
            </a:extLst>
          </p:cNvPr>
          <p:cNvSpPr/>
          <p:nvPr/>
        </p:nvSpPr>
        <p:spPr>
          <a:xfrm>
            <a:off x="9601200" y="16002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CC4A17E9-EC68-4E68-A1F4-6B17620948AC}"/>
              </a:ext>
            </a:extLst>
          </p:cNvPr>
          <p:cNvSpPr/>
          <p:nvPr/>
        </p:nvSpPr>
        <p:spPr>
          <a:xfrm>
            <a:off x="7924800" y="3200400"/>
            <a:ext cx="1524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403" name="TextBox 12">
            <a:extLst>
              <a:ext uri="{FF2B5EF4-FFF2-40B4-BE49-F238E27FC236}">
                <a16:creationId xmlns:a16="http://schemas.microsoft.com/office/drawing/2014/main" id="{48427713-8510-42B1-97F8-553178133CCE}"/>
              </a:ext>
            </a:extLst>
          </p:cNvPr>
          <p:cNvSpPr txBox="1">
            <a:spLocks noChangeArrowheads="1"/>
          </p:cNvSpPr>
          <p:nvPr/>
        </p:nvSpPr>
        <p:spPr bwMode="auto">
          <a:xfrm>
            <a:off x="7848600" y="2895600"/>
            <a:ext cx="14478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latin typeface="Arial Narrow" panose="020B0606020202030204" pitchFamily="34" charset="0"/>
              </a:rPr>
              <a:t>UN1263, Paint, 3, PGII</a:t>
            </a:r>
          </a:p>
        </p:txBody>
      </p:sp>
      <p:sp>
        <p:nvSpPr>
          <p:cNvPr id="14" name="Oval 13">
            <a:extLst>
              <a:ext uri="{FF2B5EF4-FFF2-40B4-BE49-F238E27FC236}">
                <a16:creationId xmlns:a16="http://schemas.microsoft.com/office/drawing/2014/main" id="{884147AD-ED11-4728-B6EF-12F9A6F68F9C}"/>
              </a:ext>
            </a:extLst>
          </p:cNvPr>
          <p:cNvSpPr/>
          <p:nvPr/>
        </p:nvSpPr>
        <p:spPr>
          <a:xfrm>
            <a:off x="6781800" y="4191000"/>
            <a:ext cx="2133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a:extLst>
              <a:ext uri="{FF2B5EF4-FFF2-40B4-BE49-F238E27FC236}">
                <a16:creationId xmlns:a16="http://schemas.microsoft.com/office/drawing/2014/main" id="{F06FEC66-D396-48A1-85B5-13A2CCCB75A5}"/>
              </a:ext>
            </a:extLst>
          </p:cNvPr>
          <p:cNvSpPr/>
          <p:nvPr/>
        </p:nvSpPr>
        <p:spPr>
          <a:xfrm>
            <a:off x="7772400" y="2819400"/>
            <a:ext cx="1524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01543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a:extLst>
              <a:ext uri="{FF2B5EF4-FFF2-40B4-BE49-F238E27FC236}">
                <a16:creationId xmlns:a16="http://schemas.microsoft.com/office/drawing/2014/main" id="{CAE5609F-C0AE-4D19-8475-0748A4DACA1A}"/>
              </a:ext>
            </a:extLst>
          </p:cNvPr>
          <p:cNvSpPr>
            <a:spLocks noGrp="1"/>
          </p:cNvSpPr>
          <p:nvPr>
            <p:ph type="title"/>
          </p:nvPr>
        </p:nvSpPr>
        <p:spPr>
          <a:xfrm>
            <a:off x="1981200" y="274638"/>
            <a:ext cx="8229600" cy="715962"/>
          </a:xfrm>
        </p:spPr>
        <p:txBody>
          <a:bodyPr/>
          <a:lstStyle/>
          <a:p>
            <a:pPr eaLnBrk="1" hangingPunct="1"/>
            <a:r>
              <a:rPr lang="en-US" altLang="en-US" sz="3200" b="1"/>
              <a:t>Shipper Certifications</a:t>
            </a:r>
          </a:p>
        </p:txBody>
      </p:sp>
      <p:sp>
        <p:nvSpPr>
          <p:cNvPr id="62468" name="Slide Number Placeholder 3">
            <a:extLst>
              <a:ext uri="{FF2B5EF4-FFF2-40B4-BE49-F238E27FC236}">
                <a16:creationId xmlns:a16="http://schemas.microsoft.com/office/drawing/2014/main" id="{0C45E4A2-35F4-41A8-A1C7-41E5E184F87F}"/>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pic>
        <p:nvPicPr>
          <p:cNvPr id="62471" name="Picture 2">
            <a:extLst>
              <a:ext uri="{FF2B5EF4-FFF2-40B4-BE49-F238E27FC236}">
                <a16:creationId xmlns:a16="http://schemas.microsoft.com/office/drawing/2014/main" id="{A2BC2C88-5E2B-4F9B-A094-B644B7C0E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629" y="1531256"/>
            <a:ext cx="9917045" cy="408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760EBE5-FD98-4409-8792-E447F190EA04}"/>
              </a:ext>
            </a:extLst>
          </p:cNvPr>
          <p:cNvSpPr txBox="1"/>
          <p:nvPr/>
        </p:nvSpPr>
        <p:spPr>
          <a:xfrm>
            <a:off x="5578766" y="2737115"/>
            <a:ext cx="4632033" cy="558017"/>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2C5335B1-D44F-4B6F-AE3C-B58A10748420}"/>
              </a:ext>
            </a:extLst>
          </p:cNvPr>
          <p:cNvSpPr txBox="1"/>
          <p:nvPr/>
        </p:nvSpPr>
        <p:spPr>
          <a:xfrm>
            <a:off x="5406573" y="4768727"/>
            <a:ext cx="4804226" cy="558017"/>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7C052C3-B5E7-410F-8649-C1A243FD3ECD}"/>
              </a:ext>
            </a:extLst>
          </p:cNvPr>
          <p:cNvSpPr txBox="1"/>
          <p:nvPr/>
        </p:nvSpPr>
        <p:spPr>
          <a:xfrm>
            <a:off x="6545944" y="2607912"/>
            <a:ext cx="344388" cy="54207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5104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a:extLst>
              <a:ext uri="{FF2B5EF4-FFF2-40B4-BE49-F238E27FC236}">
                <a16:creationId xmlns:a16="http://schemas.microsoft.com/office/drawing/2014/main" id="{6A541E36-AFD7-44A2-87D9-2683D2C88DC5}"/>
              </a:ext>
            </a:extLst>
          </p:cNvPr>
          <p:cNvSpPr>
            <a:spLocks noGrp="1"/>
          </p:cNvSpPr>
          <p:nvPr>
            <p:ph type="title"/>
          </p:nvPr>
        </p:nvSpPr>
        <p:spPr>
          <a:xfrm>
            <a:off x="1981200" y="228601"/>
            <a:ext cx="8229600" cy="639763"/>
          </a:xfrm>
        </p:spPr>
        <p:txBody>
          <a:bodyPr/>
          <a:lstStyle/>
          <a:p>
            <a:pPr eaLnBrk="1" hangingPunct="1"/>
            <a:r>
              <a:rPr lang="en-US" altLang="en-US" sz="3200" b="1"/>
              <a:t>Marking, Labeling, and Placarding</a:t>
            </a:r>
          </a:p>
        </p:txBody>
      </p:sp>
      <p:sp>
        <p:nvSpPr>
          <p:cNvPr id="63492" name="Content Placeholder 12">
            <a:extLst>
              <a:ext uri="{FF2B5EF4-FFF2-40B4-BE49-F238E27FC236}">
                <a16:creationId xmlns:a16="http://schemas.microsoft.com/office/drawing/2014/main" id="{8BE38EB5-3B44-47F5-932C-D6973560FC7B}"/>
              </a:ext>
            </a:extLst>
          </p:cNvPr>
          <p:cNvSpPr>
            <a:spLocks noGrp="1"/>
          </p:cNvSpPr>
          <p:nvPr>
            <p:ph idx="1"/>
          </p:nvPr>
        </p:nvSpPr>
        <p:spPr>
          <a:xfrm>
            <a:off x="1981200" y="1371600"/>
            <a:ext cx="8229600" cy="838200"/>
          </a:xfrm>
        </p:spPr>
        <p:txBody>
          <a:bodyPr/>
          <a:lstStyle/>
          <a:p>
            <a:pPr eaLnBrk="1" hangingPunct="1"/>
            <a:r>
              <a:rPr lang="en-US" altLang="en-US" sz="2400"/>
              <a:t>Each hazmat package, freight container, and vehicle must communicate hazard information as prescribed in the HMR.</a:t>
            </a:r>
          </a:p>
        </p:txBody>
      </p:sp>
      <p:sp>
        <p:nvSpPr>
          <p:cNvPr id="63493" name="Slide Number Placeholder 3">
            <a:extLst>
              <a:ext uri="{FF2B5EF4-FFF2-40B4-BE49-F238E27FC236}">
                <a16:creationId xmlns:a16="http://schemas.microsoft.com/office/drawing/2014/main" id="{6274FB08-ECF6-4FE7-8305-D1459B5F9FFE}"/>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pic>
        <p:nvPicPr>
          <p:cNvPr id="63496" name="Picture 2">
            <a:extLst>
              <a:ext uri="{FF2B5EF4-FFF2-40B4-BE49-F238E27FC236}">
                <a16:creationId xmlns:a16="http://schemas.microsoft.com/office/drawing/2014/main" id="{DF035CCD-9904-41E0-B9EE-0D1F3B500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38400"/>
            <a:ext cx="43434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73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3">
            <a:extLst>
              <a:ext uri="{FF2B5EF4-FFF2-40B4-BE49-F238E27FC236}">
                <a16:creationId xmlns:a16="http://schemas.microsoft.com/office/drawing/2014/main" id="{265002C4-A460-4E5D-94E5-2FBBD53A12F4}"/>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pic>
        <p:nvPicPr>
          <p:cNvPr id="67589" name="Picture 2">
            <a:extLst>
              <a:ext uri="{FF2B5EF4-FFF2-40B4-BE49-F238E27FC236}">
                <a16:creationId xmlns:a16="http://schemas.microsoft.com/office/drawing/2014/main" id="{B93C21DB-E6EC-43BB-B8DF-22DC656A8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6" y="228601"/>
            <a:ext cx="761047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AF7525C4-AAD2-400E-9E03-1FF81B4F4C6E}"/>
              </a:ext>
            </a:extLst>
          </p:cNvPr>
          <p:cNvCxnSpPr/>
          <p:nvPr/>
        </p:nvCxnSpPr>
        <p:spPr>
          <a:xfrm>
            <a:off x="2209800" y="228601"/>
            <a:ext cx="0" cy="589597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17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generated with very high confidence">
            <a:extLst>
              <a:ext uri="{FF2B5EF4-FFF2-40B4-BE49-F238E27FC236}">
                <a16:creationId xmlns:a16="http://schemas.microsoft.com/office/drawing/2014/main" id="{A06BAAC2-9D79-4548-B9CB-7C7A64EA3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065" y="340065"/>
            <a:ext cx="5817622" cy="5817622"/>
          </a:xfrm>
          <a:prstGeom prst="rect">
            <a:avLst/>
          </a:prstGeom>
        </p:spPr>
      </p:pic>
    </p:spTree>
    <p:extLst>
      <p:ext uri="{BB962C8B-B14F-4D97-AF65-F5344CB8AC3E}">
        <p14:creationId xmlns:p14="http://schemas.microsoft.com/office/powerpoint/2010/main" val="174169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1">
            <a:extLst>
              <a:ext uri="{FF2B5EF4-FFF2-40B4-BE49-F238E27FC236}">
                <a16:creationId xmlns:a16="http://schemas.microsoft.com/office/drawing/2014/main" id="{D9BB7ABE-E3C1-4340-B430-B70C9BC11789}"/>
              </a:ext>
            </a:extLst>
          </p:cNvPr>
          <p:cNvSpPr>
            <a:spLocks noGrp="1"/>
          </p:cNvSpPr>
          <p:nvPr>
            <p:ph type="title"/>
          </p:nvPr>
        </p:nvSpPr>
        <p:spPr>
          <a:xfrm>
            <a:off x="1981200" y="274638"/>
            <a:ext cx="8229600" cy="715962"/>
          </a:xfrm>
        </p:spPr>
        <p:txBody>
          <a:bodyPr/>
          <a:lstStyle/>
          <a:p>
            <a:pPr eaLnBrk="1" hangingPunct="1"/>
            <a:r>
              <a:rPr lang="en-US" altLang="en-US" sz="3200" b="1"/>
              <a:t>Required Hazmat Training</a:t>
            </a:r>
          </a:p>
        </p:txBody>
      </p:sp>
      <p:sp>
        <p:nvSpPr>
          <p:cNvPr id="96260" name="Content Placeholder 11">
            <a:extLst>
              <a:ext uri="{FF2B5EF4-FFF2-40B4-BE49-F238E27FC236}">
                <a16:creationId xmlns:a16="http://schemas.microsoft.com/office/drawing/2014/main" id="{4FD9254A-BC27-4C44-A28B-933CF48C88DB}"/>
              </a:ext>
            </a:extLst>
          </p:cNvPr>
          <p:cNvSpPr>
            <a:spLocks noGrp="1"/>
          </p:cNvSpPr>
          <p:nvPr>
            <p:ph sz="half" idx="1"/>
          </p:nvPr>
        </p:nvSpPr>
        <p:spPr>
          <a:xfrm>
            <a:off x="1676400" y="1371600"/>
            <a:ext cx="8534400" cy="1371600"/>
          </a:xfrm>
        </p:spPr>
        <p:txBody>
          <a:bodyPr/>
          <a:lstStyle/>
          <a:p>
            <a:pPr marL="90488" indent="0" eaLnBrk="1" hangingPunct="1">
              <a:buNone/>
            </a:pPr>
            <a:r>
              <a:rPr lang="en-US" altLang="en-US" sz="2200"/>
              <a:t>Hazmat employers must certify the training of employees who perform functions such as load, unload, or handle the shipment of hazmat, prepare hazmat shipping papers, prepare hazmat shipments for transport, or operate a vehicle moving hazmat.</a:t>
            </a:r>
          </a:p>
        </p:txBody>
      </p:sp>
      <p:sp>
        <p:nvSpPr>
          <p:cNvPr id="13" name="Content Placeholder 12">
            <a:extLst>
              <a:ext uri="{FF2B5EF4-FFF2-40B4-BE49-F238E27FC236}">
                <a16:creationId xmlns:a16="http://schemas.microsoft.com/office/drawing/2014/main" id="{D80A670E-E6E1-43A2-B604-57FFC91A0DC3}"/>
              </a:ext>
            </a:extLst>
          </p:cNvPr>
          <p:cNvSpPr>
            <a:spLocks noGrp="1"/>
          </p:cNvSpPr>
          <p:nvPr>
            <p:ph sz="half" idx="2"/>
          </p:nvPr>
        </p:nvSpPr>
        <p:spPr>
          <a:xfrm>
            <a:off x="1828800" y="2819400"/>
            <a:ext cx="5334000" cy="2743200"/>
          </a:xfrm>
        </p:spPr>
        <p:txBody>
          <a:bodyPr rtlCol="0">
            <a:normAutofit fontScale="92500" lnSpcReduction="10000"/>
          </a:bodyPr>
          <a:lstStyle/>
          <a:p>
            <a:pPr marL="91440" eaLnBrk="1" fontAlgn="auto" hangingPunct="1">
              <a:spcAft>
                <a:spcPts val="0"/>
              </a:spcAft>
              <a:defRPr/>
            </a:pPr>
            <a:r>
              <a:rPr lang="en-US" sz="2400" dirty="0"/>
              <a:t>Training must include:</a:t>
            </a:r>
          </a:p>
          <a:p>
            <a:pPr marL="491490" lvl="1" eaLnBrk="1" fontAlgn="auto" hangingPunct="1">
              <a:spcAft>
                <a:spcPts val="0"/>
              </a:spcAft>
              <a:defRPr/>
            </a:pPr>
            <a:r>
              <a:rPr lang="en-US" sz="2200" dirty="0"/>
              <a:t>General awareness/familiarization</a:t>
            </a:r>
          </a:p>
          <a:p>
            <a:pPr marL="491490" lvl="1" eaLnBrk="1" fontAlgn="auto" hangingPunct="1">
              <a:spcAft>
                <a:spcPts val="0"/>
              </a:spcAft>
              <a:defRPr/>
            </a:pPr>
            <a:r>
              <a:rPr lang="en-US" sz="2200" dirty="0"/>
              <a:t>Function-specific/mode-specific training</a:t>
            </a:r>
          </a:p>
          <a:p>
            <a:pPr marL="491490" lvl="1" eaLnBrk="1" fontAlgn="auto" hangingPunct="1">
              <a:spcAft>
                <a:spcPts val="0"/>
              </a:spcAft>
              <a:defRPr/>
            </a:pPr>
            <a:r>
              <a:rPr lang="en-US" sz="2200" dirty="0"/>
              <a:t>Safety training</a:t>
            </a:r>
          </a:p>
          <a:p>
            <a:pPr marL="491490" lvl="1" eaLnBrk="1" fontAlgn="auto" hangingPunct="1">
              <a:spcAft>
                <a:spcPts val="0"/>
              </a:spcAft>
              <a:defRPr/>
            </a:pPr>
            <a:r>
              <a:rPr lang="en-US" sz="2200" dirty="0"/>
              <a:t>Security awareness training</a:t>
            </a:r>
          </a:p>
          <a:p>
            <a:pPr marL="491490" lvl="1" eaLnBrk="1" fontAlgn="auto" hangingPunct="1">
              <a:spcAft>
                <a:spcPts val="0"/>
              </a:spcAft>
              <a:defRPr/>
            </a:pPr>
            <a:r>
              <a:rPr lang="en-US" sz="2200" dirty="0"/>
              <a:t>In-depth security training for some employees (see §172.800)</a:t>
            </a:r>
          </a:p>
          <a:p>
            <a:pPr marL="91440" eaLnBrk="1" fontAlgn="auto" hangingPunct="1">
              <a:spcAft>
                <a:spcPts val="0"/>
              </a:spcAft>
              <a:defRPr/>
            </a:pPr>
            <a:r>
              <a:rPr lang="en-US" sz="2400" dirty="0"/>
              <a:t>Initial training required within 90 days</a:t>
            </a:r>
          </a:p>
          <a:p>
            <a:pPr marL="91440" eaLnBrk="1" fontAlgn="auto" hangingPunct="1">
              <a:spcAft>
                <a:spcPts val="0"/>
              </a:spcAft>
              <a:buNone/>
              <a:defRPr/>
            </a:pPr>
            <a:endParaRPr lang="en-US" dirty="0"/>
          </a:p>
          <a:p>
            <a:pPr marL="91440" eaLnBrk="1" fontAlgn="auto" hangingPunct="1">
              <a:spcAft>
                <a:spcPts val="0"/>
              </a:spcAft>
              <a:defRPr/>
            </a:pPr>
            <a:endParaRPr lang="en-US" sz="2000" dirty="0"/>
          </a:p>
        </p:txBody>
      </p:sp>
      <p:sp>
        <p:nvSpPr>
          <p:cNvPr id="96262" name="Slide Number Placeholder 3">
            <a:extLst>
              <a:ext uri="{FF2B5EF4-FFF2-40B4-BE49-F238E27FC236}">
                <a16:creationId xmlns:a16="http://schemas.microsoft.com/office/drawing/2014/main" id="{6113DE06-5FBE-45CB-A72E-3E9ADE060B0B}"/>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
        <p:nvSpPr>
          <p:cNvPr id="5" name="Rectangle 4">
            <a:extLst>
              <a:ext uri="{FF2B5EF4-FFF2-40B4-BE49-F238E27FC236}">
                <a16:creationId xmlns:a16="http://schemas.microsoft.com/office/drawing/2014/main" id="{FBB8D36F-C80F-4A92-A050-9DC2FC163336}"/>
              </a:ext>
            </a:extLst>
          </p:cNvPr>
          <p:cNvSpPr/>
          <p:nvPr/>
        </p:nvSpPr>
        <p:spPr>
          <a:xfrm>
            <a:off x="1524000" y="990600"/>
            <a:ext cx="8686800" cy="228600"/>
          </a:xfrm>
          <a:prstGeom prst="rect">
            <a:avLst/>
          </a:prstGeom>
          <a:gradFill flip="none" rotWithShape="1">
            <a:gsLst>
              <a:gs pos="0">
                <a:schemeClr val="tx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6265" name="Picture 3">
            <a:extLst>
              <a:ext uri="{FF2B5EF4-FFF2-40B4-BE49-F238E27FC236}">
                <a16:creationId xmlns:a16="http://schemas.microsoft.com/office/drawing/2014/main" id="{3F713A51-ED12-40BE-8A12-00DBFE9EF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0"/>
            <a:ext cx="3206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6" name="TextBox 13">
            <a:extLst>
              <a:ext uri="{FF2B5EF4-FFF2-40B4-BE49-F238E27FC236}">
                <a16:creationId xmlns:a16="http://schemas.microsoft.com/office/drawing/2014/main" id="{688B822B-FB08-46C2-8851-9F80D0463D58}"/>
              </a:ext>
            </a:extLst>
          </p:cNvPr>
          <p:cNvSpPr txBox="1">
            <a:spLocks noChangeArrowheads="1"/>
          </p:cNvSpPr>
          <p:nvPr/>
        </p:nvSpPr>
        <p:spPr bwMode="auto">
          <a:xfrm>
            <a:off x="1752600" y="541020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200">
                <a:latin typeface="Calibri" panose="020F0502020204030204" pitchFamily="34" charset="0"/>
              </a:rPr>
              <a:t>   DOT requires retraining and testing  at least once every 3 years.</a:t>
            </a:r>
          </a:p>
          <a:p>
            <a:pPr eaLnBrk="1" hangingPunct="1">
              <a:buFont typeface="Arial" panose="020B0604020202020204" pitchFamily="34" charset="0"/>
              <a:buChar char="•"/>
            </a:pPr>
            <a:r>
              <a:rPr lang="en-US" altLang="en-US" sz="2200">
                <a:latin typeface="Calibri" panose="020F0502020204030204" pitchFamily="34" charset="0"/>
              </a:rPr>
              <a:t>   FAA requires air carrier employee training every 2 years.</a:t>
            </a:r>
          </a:p>
        </p:txBody>
      </p:sp>
    </p:spTree>
    <p:extLst>
      <p:ext uri="{BB962C8B-B14F-4D97-AF65-F5344CB8AC3E}">
        <p14:creationId xmlns:p14="http://schemas.microsoft.com/office/powerpoint/2010/main" val="126763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a:extLst>
              <a:ext uri="{FF2B5EF4-FFF2-40B4-BE49-F238E27FC236}">
                <a16:creationId xmlns:a16="http://schemas.microsoft.com/office/drawing/2014/main" id="{7B6CF9B5-CA58-49F5-AA97-FBFB726ABE8B}"/>
              </a:ext>
            </a:extLst>
          </p:cNvPr>
          <p:cNvSpPr>
            <a:spLocks noGrp="1"/>
          </p:cNvSpPr>
          <p:nvPr>
            <p:ph type="title"/>
          </p:nvPr>
        </p:nvSpPr>
        <p:spPr>
          <a:xfrm>
            <a:off x="1752600" y="228600"/>
            <a:ext cx="8763000" cy="685800"/>
          </a:xfrm>
        </p:spPr>
        <p:txBody>
          <a:bodyPr/>
          <a:lstStyle/>
          <a:p>
            <a:pPr eaLnBrk="1" hangingPunct="1"/>
            <a:r>
              <a:rPr lang="en-US" altLang="en-US" sz="3200" b="1"/>
              <a:t>Incident Reporting</a:t>
            </a:r>
          </a:p>
        </p:txBody>
      </p:sp>
      <p:sp>
        <p:nvSpPr>
          <p:cNvPr id="8" name="Content Placeholder 7">
            <a:extLst>
              <a:ext uri="{FF2B5EF4-FFF2-40B4-BE49-F238E27FC236}">
                <a16:creationId xmlns:a16="http://schemas.microsoft.com/office/drawing/2014/main" id="{0F57998B-8BE0-46C7-AA78-D05C40550277}"/>
              </a:ext>
            </a:extLst>
          </p:cNvPr>
          <p:cNvSpPr>
            <a:spLocks noGrp="1"/>
          </p:cNvSpPr>
          <p:nvPr>
            <p:ph idx="1"/>
          </p:nvPr>
        </p:nvSpPr>
        <p:spPr>
          <a:xfrm>
            <a:off x="1981200" y="1371601"/>
            <a:ext cx="6324600" cy="4525963"/>
          </a:xfrm>
        </p:spPr>
        <p:txBody>
          <a:bodyPr rtlCol="0">
            <a:normAutofit fontScale="92500" lnSpcReduction="20000"/>
          </a:bodyPr>
          <a:lstStyle/>
          <a:p>
            <a:pPr eaLnBrk="1" fontAlgn="auto" hangingPunct="1">
              <a:spcAft>
                <a:spcPts val="0"/>
              </a:spcAft>
              <a:defRPr/>
            </a:pPr>
            <a:r>
              <a:rPr lang="en-US" sz="2400" dirty="0"/>
              <a:t>Many incidents resulting in an unintentional hazmat release must be reported to the National Response Center (NRC) and, in some cases, the Center for Disease Control (CDC).</a:t>
            </a:r>
          </a:p>
          <a:p>
            <a:pPr lvl="1" eaLnBrk="1" fontAlgn="auto" hangingPunct="1">
              <a:spcAft>
                <a:spcPts val="0"/>
              </a:spcAft>
              <a:defRPr/>
            </a:pPr>
            <a:r>
              <a:rPr lang="en-US" sz="2000" dirty="0"/>
              <a:t>Some require a telephone report within 12 hours.</a:t>
            </a:r>
          </a:p>
          <a:p>
            <a:pPr lvl="1" eaLnBrk="1" fontAlgn="auto" hangingPunct="1">
              <a:spcAft>
                <a:spcPts val="0"/>
              </a:spcAft>
              <a:defRPr/>
            </a:pPr>
            <a:r>
              <a:rPr lang="en-US" sz="2000" dirty="0"/>
              <a:t>All require a written report within 30 days.</a:t>
            </a:r>
          </a:p>
          <a:p>
            <a:pPr eaLnBrk="1" fontAlgn="auto" hangingPunct="1">
              <a:spcAft>
                <a:spcPts val="0"/>
              </a:spcAft>
              <a:defRPr/>
            </a:pPr>
            <a:r>
              <a:rPr lang="en-US" sz="2400" dirty="0"/>
              <a:t>Radioactive materials – notify NRC within 12 hours</a:t>
            </a:r>
          </a:p>
          <a:p>
            <a:pPr eaLnBrk="1" fontAlgn="auto" hangingPunct="1">
              <a:spcAft>
                <a:spcPts val="0"/>
              </a:spcAft>
              <a:defRPr/>
            </a:pPr>
            <a:r>
              <a:rPr lang="en-US" sz="2400" dirty="0"/>
              <a:t>Infectious substances – notify CDC within 12 hours</a:t>
            </a:r>
          </a:p>
          <a:p>
            <a:pPr eaLnBrk="1" fontAlgn="auto" hangingPunct="1">
              <a:spcAft>
                <a:spcPts val="0"/>
              </a:spcAft>
              <a:defRPr/>
            </a:pPr>
            <a:r>
              <a:rPr lang="en-US" sz="2400" dirty="0"/>
              <a:t>Marine pollutants – notify NRC within 12 hours of any release of:</a:t>
            </a:r>
          </a:p>
          <a:p>
            <a:pPr lvl="1" eaLnBrk="1" fontAlgn="auto" hangingPunct="1">
              <a:spcAft>
                <a:spcPts val="0"/>
              </a:spcAft>
              <a:defRPr/>
            </a:pPr>
            <a:r>
              <a:rPr lang="en-US" sz="2000" dirty="0"/>
              <a:t>Solid greater than 400 Kg (882 lb)</a:t>
            </a:r>
          </a:p>
          <a:p>
            <a:pPr lvl="1" eaLnBrk="1" fontAlgn="auto" hangingPunct="1">
              <a:spcAft>
                <a:spcPts val="0"/>
              </a:spcAft>
              <a:defRPr/>
            </a:pPr>
            <a:r>
              <a:rPr lang="en-US" sz="2000" dirty="0"/>
              <a:t>Liquid greater than 450 L (119 gal)</a:t>
            </a:r>
          </a:p>
        </p:txBody>
      </p:sp>
      <p:pic>
        <p:nvPicPr>
          <p:cNvPr id="98312" name="Picture 2">
            <a:extLst>
              <a:ext uri="{FF2B5EF4-FFF2-40B4-BE49-F238E27FC236}">
                <a16:creationId xmlns:a16="http://schemas.microsoft.com/office/drawing/2014/main" id="{807ECBCF-4592-4E90-B83A-A1EAC01E8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1524001"/>
            <a:ext cx="15224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81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a:extLst>
              <a:ext uri="{FF2B5EF4-FFF2-40B4-BE49-F238E27FC236}">
                <a16:creationId xmlns:a16="http://schemas.microsoft.com/office/drawing/2014/main" id="{B3F047DA-9309-49AE-B9C5-0ACE513A4717}"/>
              </a:ext>
            </a:extLst>
          </p:cNvPr>
          <p:cNvSpPr>
            <a:spLocks noGrp="1"/>
          </p:cNvSpPr>
          <p:nvPr>
            <p:ph type="title"/>
          </p:nvPr>
        </p:nvSpPr>
        <p:spPr>
          <a:xfrm>
            <a:off x="1981200" y="518321"/>
            <a:ext cx="8229600" cy="639762"/>
          </a:xfrm>
        </p:spPr>
        <p:txBody>
          <a:bodyPr/>
          <a:lstStyle/>
          <a:p>
            <a:pPr eaLnBrk="1" hangingPunct="1"/>
            <a:r>
              <a:rPr lang="en-US" altLang="en-US" sz="3200" b="1" dirty="0"/>
              <a:t>2012 Emergency Response Guidebook (ERG)</a:t>
            </a:r>
          </a:p>
        </p:txBody>
      </p:sp>
      <p:sp>
        <p:nvSpPr>
          <p:cNvPr id="57348" name="Content Placeholder 7">
            <a:extLst>
              <a:ext uri="{FF2B5EF4-FFF2-40B4-BE49-F238E27FC236}">
                <a16:creationId xmlns:a16="http://schemas.microsoft.com/office/drawing/2014/main" id="{440BC946-8C94-4079-A93E-27A7FEADBDD1}"/>
              </a:ext>
            </a:extLst>
          </p:cNvPr>
          <p:cNvSpPr>
            <a:spLocks noGrp="1"/>
          </p:cNvSpPr>
          <p:nvPr>
            <p:ph idx="1"/>
          </p:nvPr>
        </p:nvSpPr>
        <p:spPr>
          <a:xfrm>
            <a:off x="1905000" y="1600201"/>
            <a:ext cx="4800600" cy="4754563"/>
          </a:xfrm>
        </p:spPr>
        <p:txBody>
          <a:bodyPr/>
          <a:lstStyle/>
          <a:p>
            <a:pPr eaLnBrk="1" hangingPunct="1"/>
            <a:r>
              <a:rPr lang="en-US" altLang="en-US" sz="2400"/>
              <a:t>The ERG provides information to first responders to a hazmat incident to help them quickly:</a:t>
            </a:r>
          </a:p>
          <a:p>
            <a:pPr lvl="1" eaLnBrk="1" hangingPunct="1"/>
            <a:r>
              <a:rPr lang="en-US" altLang="en-US" sz="2000"/>
              <a:t>locate shipping papers</a:t>
            </a:r>
          </a:p>
          <a:p>
            <a:pPr lvl="1" eaLnBrk="1" hangingPunct="1"/>
            <a:r>
              <a:rPr lang="en-US" altLang="en-US" sz="2000"/>
              <a:t>identify the dangerous goods involved</a:t>
            </a:r>
          </a:p>
          <a:p>
            <a:pPr lvl="1" eaLnBrk="1" hangingPunct="1"/>
            <a:r>
              <a:rPr lang="en-US" altLang="en-US" sz="2000"/>
              <a:t>take initial actions to protect themselves and the general public</a:t>
            </a:r>
          </a:p>
          <a:p>
            <a:pPr eaLnBrk="1" hangingPunct="1"/>
            <a:endParaRPr lang="en-US" altLang="en-US"/>
          </a:p>
          <a:p>
            <a:pPr lvl="1" eaLnBrk="1" hangingPunct="1"/>
            <a:endParaRPr lang="en-US" altLang="en-US"/>
          </a:p>
        </p:txBody>
      </p:sp>
      <p:sp>
        <p:nvSpPr>
          <p:cNvPr id="57349" name="Slide Number Placeholder 3">
            <a:extLst>
              <a:ext uri="{FF2B5EF4-FFF2-40B4-BE49-F238E27FC236}">
                <a16:creationId xmlns:a16="http://schemas.microsoft.com/office/drawing/2014/main" id="{8F62F39F-8632-434C-9244-C4DCDF822AC5}"/>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
        <p:nvSpPr>
          <p:cNvPr id="57351" name="TextBox 10">
            <a:extLst>
              <a:ext uri="{FF2B5EF4-FFF2-40B4-BE49-F238E27FC236}">
                <a16:creationId xmlns:a16="http://schemas.microsoft.com/office/drawing/2014/main" id="{42CC4663-838C-4320-B104-0C6669CA475A}"/>
              </a:ext>
            </a:extLst>
          </p:cNvPr>
          <p:cNvSpPr txBox="1">
            <a:spLocks noChangeArrowheads="1"/>
          </p:cNvSpPr>
          <p:nvPr/>
        </p:nvSpPr>
        <p:spPr bwMode="auto">
          <a:xfrm>
            <a:off x="5867400" y="3124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pic>
        <p:nvPicPr>
          <p:cNvPr id="57352" name="Picture 2">
            <a:extLst>
              <a:ext uri="{FF2B5EF4-FFF2-40B4-BE49-F238E27FC236}">
                <a16:creationId xmlns:a16="http://schemas.microsoft.com/office/drawing/2014/main" id="{7F76C308-8D59-4449-BE8E-DCB03F070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447800"/>
            <a:ext cx="30305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56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F43E-779A-4260-9F55-1263584ECC93}"/>
              </a:ext>
            </a:extLst>
          </p:cNvPr>
          <p:cNvSpPr>
            <a:spLocks noGrp="1"/>
          </p:cNvSpPr>
          <p:nvPr>
            <p:ph type="title"/>
          </p:nvPr>
        </p:nvSpPr>
        <p:spPr>
          <a:xfrm>
            <a:off x="609600" y="0"/>
            <a:ext cx="10972800" cy="1143000"/>
          </a:xfrm>
        </p:spPr>
        <p:txBody>
          <a:bodyPr/>
          <a:lstStyle/>
          <a:p>
            <a:r>
              <a:rPr lang="en-US" b="1" dirty="0"/>
              <a:t>Summary</a:t>
            </a:r>
          </a:p>
        </p:txBody>
      </p:sp>
      <p:sp>
        <p:nvSpPr>
          <p:cNvPr id="3" name="Content Placeholder 2">
            <a:extLst>
              <a:ext uri="{FF2B5EF4-FFF2-40B4-BE49-F238E27FC236}">
                <a16:creationId xmlns:a16="http://schemas.microsoft.com/office/drawing/2014/main" id="{06D7141B-18AA-40C9-9D5D-BCA5077B6D04}"/>
              </a:ext>
            </a:extLst>
          </p:cNvPr>
          <p:cNvSpPr>
            <a:spLocks noGrp="1"/>
          </p:cNvSpPr>
          <p:nvPr>
            <p:ph idx="1"/>
          </p:nvPr>
        </p:nvSpPr>
        <p:spPr>
          <a:xfrm>
            <a:off x="609600" y="1143000"/>
            <a:ext cx="10972800" cy="4525963"/>
          </a:xfrm>
        </p:spPr>
        <p:txBody>
          <a:bodyPr/>
          <a:lstStyle/>
          <a:p>
            <a:pPr marL="0" indent="0">
              <a:buNone/>
            </a:pPr>
            <a:r>
              <a:rPr lang="en-US" dirty="0"/>
              <a:t>For shipping Regulated Medical Waste at </a:t>
            </a:r>
            <a:r>
              <a:rPr lang="en-US" dirty="0" err="1"/>
              <a:t>Ragon</a:t>
            </a:r>
            <a:r>
              <a:rPr lang="en-US" dirty="0"/>
              <a:t> we must</a:t>
            </a:r>
          </a:p>
          <a:p>
            <a:endParaRPr lang="en-US" dirty="0"/>
          </a:p>
          <a:p>
            <a:r>
              <a:rPr lang="en-US" dirty="0"/>
              <a:t>Be familiar with the nature of the material</a:t>
            </a:r>
          </a:p>
          <a:p>
            <a:r>
              <a:rPr lang="en-US" dirty="0"/>
              <a:t>Ensure it is packaged properly </a:t>
            </a:r>
          </a:p>
          <a:p>
            <a:r>
              <a:rPr lang="en-US" dirty="0"/>
              <a:t>Check that manifest correctly reflects the material being shipped</a:t>
            </a:r>
          </a:p>
          <a:p>
            <a:r>
              <a:rPr lang="en-US" dirty="0"/>
              <a:t>Understand the importance of signing the manifest</a:t>
            </a:r>
          </a:p>
          <a:p>
            <a:r>
              <a:rPr lang="en-US" dirty="0"/>
              <a:t>Be aware of security and emergency response role</a:t>
            </a:r>
          </a:p>
          <a:p>
            <a:endParaRPr lang="en-US" dirty="0"/>
          </a:p>
        </p:txBody>
      </p:sp>
    </p:spTree>
    <p:extLst>
      <p:ext uri="{BB962C8B-B14F-4D97-AF65-F5344CB8AC3E}">
        <p14:creationId xmlns:p14="http://schemas.microsoft.com/office/powerpoint/2010/main" val="43515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CF09DA59-739C-412C-8959-819725FD2372}"/>
              </a:ext>
            </a:extLst>
          </p:cNvPr>
          <p:cNvSpPr>
            <a:spLocks noGrp="1"/>
          </p:cNvSpPr>
          <p:nvPr>
            <p:ph type="title"/>
          </p:nvPr>
        </p:nvSpPr>
        <p:spPr>
          <a:xfrm>
            <a:off x="1868714" y="388936"/>
            <a:ext cx="8229600" cy="838200"/>
          </a:xfrm>
        </p:spPr>
        <p:txBody>
          <a:bodyPr/>
          <a:lstStyle/>
          <a:p>
            <a:pPr eaLnBrk="1" hangingPunct="1"/>
            <a:r>
              <a:rPr lang="en-US" altLang="en-US" sz="3200" b="1" dirty="0"/>
              <a:t>Basic USDOT Definition of Hazardous Material</a:t>
            </a:r>
          </a:p>
        </p:txBody>
      </p:sp>
      <p:sp>
        <p:nvSpPr>
          <p:cNvPr id="22532" name="Slide Number Placeholder 3">
            <a:extLst>
              <a:ext uri="{FF2B5EF4-FFF2-40B4-BE49-F238E27FC236}">
                <a16:creationId xmlns:a16="http://schemas.microsoft.com/office/drawing/2014/main" id="{86C5FD97-DABF-41B2-BFAD-FC9D7497F1B8}"/>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
        <p:nvSpPr>
          <p:cNvPr id="8" name="Content Placeholder 7">
            <a:extLst>
              <a:ext uri="{FF2B5EF4-FFF2-40B4-BE49-F238E27FC236}">
                <a16:creationId xmlns:a16="http://schemas.microsoft.com/office/drawing/2014/main" id="{9DC80DAB-0C6B-409C-AEF8-EC3AA7772D64}"/>
              </a:ext>
            </a:extLst>
          </p:cNvPr>
          <p:cNvSpPr>
            <a:spLocks noGrp="1"/>
          </p:cNvSpPr>
          <p:nvPr>
            <p:ph idx="1"/>
          </p:nvPr>
        </p:nvSpPr>
        <p:spPr>
          <a:xfrm>
            <a:off x="1981200" y="1524001"/>
            <a:ext cx="8229600" cy="4525963"/>
          </a:xfrm>
        </p:spPr>
        <p:txBody>
          <a:bodyPr rtlCol="0">
            <a:normAutofit/>
          </a:bodyPr>
          <a:lstStyle/>
          <a:p>
            <a:pPr indent="0" eaLnBrk="1" fontAlgn="auto" hangingPunct="1">
              <a:spcAft>
                <a:spcPts val="0"/>
              </a:spcAft>
              <a:buNone/>
              <a:defRPr/>
            </a:pPr>
            <a:r>
              <a:rPr lang="en-US" sz="2800" dirty="0"/>
              <a:t>A substance or material, that when transported in commerce, is capable of posing an unreasonable risk to:</a:t>
            </a:r>
          </a:p>
          <a:p>
            <a:pPr lvl="1" eaLnBrk="1" fontAlgn="auto" hangingPunct="1">
              <a:spcAft>
                <a:spcPts val="0"/>
              </a:spcAft>
              <a:defRPr/>
            </a:pPr>
            <a:r>
              <a:rPr lang="en-US" sz="2400" dirty="0"/>
              <a:t>Health</a:t>
            </a:r>
          </a:p>
          <a:p>
            <a:pPr lvl="1" eaLnBrk="1" fontAlgn="auto" hangingPunct="1">
              <a:spcAft>
                <a:spcPts val="0"/>
              </a:spcAft>
              <a:defRPr/>
            </a:pPr>
            <a:r>
              <a:rPr lang="en-US" sz="2400" dirty="0"/>
              <a:t>Safety</a:t>
            </a:r>
          </a:p>
          <a:p>
            <a:pPr lvl="1" eaLnBrk="1" fontAlgn="auto" hangingPunct="1">
              <a:spcAft>
                <a:spcPts val="0"/>
              </a:spcAft>
              <a:defRPr/>
            </a:pPr>
            <a:r>
              <a:rPr lang="en-US" sz="2400" dirty="0"/>
              <a:t>Property</a:t>
            </a:r>
          </a:p>
          <a:p>
            <a:pPr lvl="1" eaLnBrk="1" fontAlgn="auto" hangingPunct="1">
              <a:spcAft>
                <a:spcPts val="0"/>
              </a:spcAft>
              <a:defRPr/>
            </a:pPr>
            <a:r>
              <a:rPr lang="en-US" sz="2400" dirty="0"/>
              <a:t>Environment</a:t>
            </a:r>
          </a:p>
          <a:p>
            <a:pPr eaLnBrk="1" fontAlgn="auto" hangingPunct="1">
              <a:spcAft>
                <a:spcPts val="0"/>
              </a:spcAft>
              <a:buNone/>
              <a:defRPr/>
            </a:pPr>
            <a:endParaRPr lang="en-US" dirty="0"/>
          </a:p>
        </p:txBody>
      </p:sp>
      <p:pic>
        <p:nvPicPr>
          <p:cNvPr id="22536" name="Picture 2" descr="http://stevenspoint.com/images/pages/N378/hazmat.jpg">
            <a:extLst>
              <a:ext uri="{FF2B5EF4-FFF2-40B4-BE49-F238E27FC236}">
                <a16:creationId xmlns:a16="http://schemas.microsoft.com/office/drawing/2014/main" id="{66925A02-FA1A-40D7-8336-E01233E0A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2971800"/>
            <a:ext cx="3286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18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64BD1D33-F7A9-4928-AE6F-460FB0B0278B}"/>
              </a:ext>
            </a:extLst>
          </p:cNvPr>
          <p:cNvSpPr>
            <a:spLocks noGrp="1"/>
          </p:cNvSpPr>
          <p:nvPr>
            <p:ph type="title"/>
          </p:nvPr>
        </p:nvSpPr>
        <p:spPr>
          <a:xfrm>
            <a:off x="1676400" y="152400"/>
            <a:ext cx="8991600" cy="990600"/>
          </a:xfrm>
        </p:spPr>
        <p:txBody>
          <a:bodyPr/>
          <a:lstStyle/>
          <a:p>
            <a:pPr eaLnBrk="1" hangingPunct="1"/>
            <a:r>
              <a:rPr lang="en-US" altLang="en-US" sz="3200" b="1"/>
              <a:t>The Federal Hazardous Materials Transportation Law</a:t>
            </a:r>
          </a:p>
        </p:txBody>
      </p:sp>
      <p:sp>
        <p:nvSpPr>
          <p:cNvPr id="3" name="Content Placeholder 2">
            <a:extLst>
              <a:ext uri="{FF2B5EF4-FFF2-40B4-BE49-F238E27FC236}">
                <a16:creationId xmlns:a16="http://schemas.microsoft.com/office/drawing/2014/main" id="{C4E2AD97-4542-48AD-9EAB-762EEE5F718C}"/>
              </a:ext>
            </a:extLst>
          </p:cNvPr>
          <p:cNvSpPr>
            <a:spLocks noGrp="1"/>
          </p:cNvSpPr>
          <p:nvPr>
            <p:ph idx="1"/>
          </p:nvPr>
        </p:nvSpPr>
        <p:spPr>
          <a:xfrm>
            <a:off x="1981200" y="1676400"/>
            <a:ext cx="8229600" cy="4648200"/>
          </a:xfrm>
        </p:spPr>
        <p:txBody>
          <a:bodyPr rtlCol="0">
            <a:normAutofit fontScale="85000" lnSpcReduction="20000"/>
          </a:bodyPr>
          <a:lstStyle/>
          <a:p>
            <a:pPr eaLnBrk="1" fontAlgn="auto" hangingPunct="1">
              <a:spcBef>
                <a:spcPts val="0"/>
              </a:spcBef>
              <a:spcAft>
                <a:spcPts val="600"/>
              </a:spcAft>
              <a:defRPr/>
            </a:pPr>
            <a:r>
              <a:rPr lang="en-US" sz="3100" b="1" i="1" dirty="0"/>
              <a:t>49 U.S.C. § 5101 et seq. </a:t>
            </a:r>
            <a:r>
              <a:rPr lang="en-US" sz="3100" dirty="0"/>
              <a:t>is the basic statute regulating hazardous materials transportation in the United States.</a:t>
            </a:r>
          </a:p>
          <a:p>
            <a:pPr eaLnBrk="1" fontAlgn="auto" hangingPunct="1">
              <a:spcBef>
                <a:spcPts val="0"/>
              </a:spcBef>
              <a:spcAft>
                <a:spcPts val="600"/>
              </a:spcAft>
              <a:defRPr/>
            </a:pPr>
            <a:r>
              <a:rPr lang="en-US" sz="3100" dirty="0"/>
              <a:t>Purpose: to “protect against the risks to life, property, and the environment that are inherent in the transportation of hazardous material in </a:t>
            </a:r>
            <a:r>
              <a:rPr lang="en-US" sz="3100" u="sng" dirty="0"/>
              <a:t>intrastate</a:t>
            </a:r>
            <a:r>
              <a:rPr lang="en-US" sz="3100" dirty="0"/>
              <a:t>, </a:t>
            </a:r>
            <a:r>
              <a:rPr lang="en-US" sz="3100" u="sng" dirty="0"/>
              <a:t>interstate</a:t>
            </a:r>
            <a:r>
              <a:rPr lang="en-US" sz="3100" dirty="0"/>
              <a:t>, and </a:t>
            </a:r>
            <a:r>
              <a:rPr lang="en-US" sz="3100" u="sng" dirty="0"/>
              <a:t>foreign</a:t>
            </a:r>
            <a:r>
              <a:rPr lang="en-US" sz="3100" dirty="0"/>
              <a:t> commerce” (</a:t>
            </a:r>
            <a:r>
              <a:rPr lang="en-US" sz="3100" i="1" dirty="0"/>
              <a:t>emphasis added</a:t>
            </a:r>
            <a:r>
              <a:rPr lang="en-US" sz="3100" dirty="0"/>
              <a:t>)</a:t>
            </a:r>
          </a:p>
          <a:p>
            <a:pPr eaLnBrk="1" fontAlgn="auto" hangingPunct="1">
              <a:spcBef>
                <a:spcPts val="0"/>
              </a:spcBef>
              <a:spcAft>
                <a:spcPts val="600"/>
              </a:spcAft>
              <a:defRPr/>
            </a:pPr>
            <a:r>
              <a:rPr lang="en-US" sz="3100" dirty="0"/>
              <a:t>Gives the Secretary of Transportation the authority to:</a:t>
            </a:r>
          </a:p>
          <a:p>
            <a:pPr lvl="1" eaLnBrk="1" fontAlgn="auto" hangingPunct="1">
              <a:spcBef>
                <a:spcPts val="0"/>
              </a:spcBef>
              <a:spcAft>
                <a:spcPts val="600"/>
              </a:spcAft>
              <a:defRPr/>
            </a:pPr>
            <a:r>
              <a:rPr lang="en-US" dirty="0"/>
              <a:t>Designate material as hazardous</a:t>
            </a:r>
          </a:p>
          <a:p>
            <a:pPr lvl="1" eaLnBrk="1" fontAlgn="auto" hangingPunct="1">
              <a:spcBef>
                <a:spcPts val="0"/>
              </a:spcBef>
              <a:spcAft>
                <a:spcPts val="600"/>
              </a:spcAft>
              <a:defRPr/>
            </a:pPr>
            <a:r>
              <a:rPr lang="en-US" dirty="0"/>
              <a:t>Issue regulations for the safe and secure transportation of hazardous material</a:t>
            </a:r>
          </a:p>
        </p:txBody>
      </p:sp>
      <p:sp>
        <p:nvSpPr>
          <p:cNvPr id="27653" name="Slide Number Placeholder 3">
            <a:extLst>
              <a:ext uri="{FF2B5EF4-FFF2-40B4-BE49-F238E27FC236}">
                <a16:creationId xmlns:a16="http://schemas.microsoft.com/office/drawing/2014/main" id="{B6A4867F-BB08-4B9D-B231-D3E5E7080402}"/>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Tree>
    <p:extLst>
      <p:ext uri="{BB962C8B-B14F-4D97-AF65-F5344CB8AC3E}">
        <p14:creationId xmlns:p14="http://schemas.microsoft.com/office/powerpoint/2010/main" val="202925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a:extLst>
              <a:ext uri="{FF2B5EF4-FFF2-40B4-BE49-F238E27FC236}">
                <a16:creationId xmlns:a16="http://schemas.microsoft.com/office/drawing/2014/main" id="{4D4EC142-F15E-49AC-8563-06D6FA9609C0}"/>
              </a:ext>
            </a:extLst>
          </p:cNvPr>
          <p:cNvSpPr>
            <a:spLocks noGrp="1"/>
          </p:cNvSpPr>
          <p:nvPr>
            <p:ph type="title"/>
          </p:nvPr>
        </p:nvSpPr>
        <p:spPr>
          <a:xfrm>
            <a:off x="1981200" y="478971"/>
            <a:ext cx="8229600" cy="838200"/>
          </a:xfrm>
        </p:spPr>
        <p:txBody>
          <a:bodyPr/>
          <a:lstStyle/>
          <a:p>
            <a:pPr eaLnBrk="1" hangingPunct="1"/>
            <a:r>
              <a:rPr lang="en-US" altLang="en-US" sz="3200" b="1" dirty="0"/>
              <a:t>Who Is Subject to the Hazardous Material Regulations?</a:t>
            </a:r>
          </a:p>
        </p:txBody>
      </p:sp>
      <p:sp>
        <p:nvSpPr>
          <p:cNvPr id="29700" name="Slide Number Placeholder 3">
            <a:extLst>
              <a:ext uri="{FF2B5EF4-FFF2-40B4-BE49-F238E27FC236}">
                <a16:creationId xmlns:a16="http://schemas.microsoft.com/office/drawing/2014/main" id="{D890B67C-97B3-46DC-B0A6-39F7CCFB1D66}"/>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
        <p:nvSpPr>
          <p:cNvPr id="29702" name="Content Placeholder 7">
            <a:extLst>
              <a:ext uri="{FF2B5EF4-FFF2-40B4-BE49-F238E27FC236}">
                <a16:creationId xmlns:a16="http://schemas.microsoft.com/office/drawing/2014/main" id="{38424370-E58D-4973-957E-6E5D8C219B35}"/>
              </a:ext>
            </a:extLst>
          </p:cNvPr>
          <p:cNvSpPr>
            <a:spLocks noGrp="1"/>
          </p:cNvSpPr>
          <p:nvPr>
            <p:ph idx="1"/>
          </p:nvPr>
        </p:nvSpPr>
        <p:spPr>
          <a:xfrm>
            <a:off x="381000" y="1646237"/>
            <a:ext cx="10972800" cy="4525963"/>
          </a:xfrm>
        </p:spPr>
        <p:txBody>
          <a:bodyPr/>
          <a:lstStyle/>
          <a:p>
            <a:pPr eaLnBrk="1" hangingPunct="1">
              <a:buFont typeface="Arial" panose="020B0604020202020204" pitchFamily="34" charset="0"/>
              <a:buNone/>
            </a:pPr>
            <a:r>
              <a:rPr lang="en-US" altLang="en-US" sz="2400" dirty="0"/>
              <a:t>All persons who:</a:t>
            </a:r>
          </a:p>
          <a:p>
            <a:pPr eaLnBrk="1" hangingPunct="1"/>
            <a:r>
              <a:rPr lang="en-US" altLang="en-US" sz="2400" dirty="0"/>
              <a:t>Transport hazardous materials in commerce</a:t>
            </a:r>
          </a:p>
          <a:p>
            <a:pPr eaLnBrk="1" hangingPunct="1"/>
            <a:r>
              <a:rPr lang="en-US" altLang="en-US" sz="2400" dirty="0"/>
              <a:t>Offer hazardous materials for transportation</a:t>
            </a:r>
          </a:p>
          <a:p>
            <a:pPr eaLnBrk="1" hangingPunct="1"/>
            <a:r>
              <a:rPr lang="en-US" altLang="en-US" sz="2400" dirty="0"/>
              <a:t>Are involved in producing hazmat packaging</a:t>
            </a:r>
          </a:p>
          <a:p>
            <a:pPr eaLnBrk="1" hangingPunct="1"/>
            <a:r>
              <a:rPr lang="en-US" altLang="en-US" sz="2400" dirty="0"/>
              <a:t>Prepare or accept hazmat shipments</a:t>
            </a:r>
          </a:p>
          <a:p>
            <a:pPr eaLnBrk="1" hangingPunct="1"/>
            <a:r>
              <a:rPr lang="en-US" altLang="en-US" sz="2400" dirty="0"/>
              <a:t>Are responsible for hazmat safety</a:t>
            </a:r>
          </a:p>
          <a:p>
            <a:pPr eaLnBrk="1" hangingPunct="1"/>
            <a:r>
              <a:rPr lang="en-US" altLang="en-US" sz="2400" dirty="0"/>
              <a:t>Certify compliance with any requirement under the federal hazmat law</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05970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a:extLst>
              <a:ext uri="{FF2B5EF4-FFF2-40B4-BE49-F238E27FC236}">
                <a16:creationId xmlns:a16="http://schemas.microsoft.com/office/drawing/2014/main" id="{D9147898-342C-4648-9299-612210D4231A}"/>
              </a:ext>
            </a:extLst>
          </p:cNvPr>
          <p:cNvSpPr>
            <a:spLocks noGrp="1"/>
          </p:cNvSpPr>
          <p:nvPr>
            <p:ph type="title"/>
          </p:nvPr>
        </p:nvSpPr>
        <p:spPr>
          <a:xfrm>
            <a:off x="2057400" y="152400"/>
            <a:ext cx="8229600" cy="838200"/>
          </a:xfrm>
        </p:spPr>
        <p:txBody>
          <a:bodyPr/>
          <a:lstStyle/>
          <a:p>
            <a:pPr eaLnBrk="1" hangingPunct="1"/>
            <a:r>
              <a:rPr lang="en-US" altLang="en-US" sz="3200" b="1" dirty="0"/>
              <a:t>Hazardous Materials Standards</a:t>
            </a:r>
          </a:p>
        </p:txBody>
      </p:sp>
      <p:sp>
        <p:nvSpPr>
          <p:cNvPr id="30724" name="Slide Number Placeholder 3">
            <a:extLst>
              <a:ext uri="{FF2B5EF4-FFF2-40B4-BE49-F238E27FC236}">
                <a16:creationId xmlns:a16="http://schemas.microsoft.com/office/drawing/2014/main" id="{1D0F856A-E28D-4BA3-B3A6-C86EAA203905}"/>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
        <p:nvSpPr>
          <p:cNvPr id="8" name="Content Placeholder 7">
            <a:extLst>
              <a:ext uri="{FF2B5EF4-FFF2-40B4-BE49-F238E27FC236}">
                <a16:creationId xmlns:a16="http://schemas.microsoft.com/office/drawing/2014/main" id="{3C8C8614-6B3C-445E-9C54-B3736C6C845F}"/>
              </a:ext>
            </a:extLst>
          </p:cNvPr>
          <p:cNvSpPr>
            <a:spLocks noGrp="1"/>
          </p:cNvSpPr>
          <p:nvPr>
            <p:ph idx="1"/>
          </p:nvPr>
        </p:nvSpPr>
        <p:spPr>
          <a:xfrm>
            <a:off x="1828800" y="1600200"/>
            <a:ext cx="8229600" cy="4191000"/>
          </a:xfrm>
        </p:spPr>
        <p:txBody>
          <a:bodyPr rtlCol="0">
            <a:normAutofit lnSpcReduction="10000"/>
          </a:bodyPr>
          <a:lstStyle/>
          <a:p>
            <a:pPr eaLnBrk="1" fontAlgn="auto" hangingPunct="1">
              <a:spcAft>
                <a:spcPts val="0"/>
              </a:spcAft>
              <a:buNone/>
              <a:defRPr/>
            </a:pPr>
            <a:r>
              <a:rPr lang="en-US" sz="2400" dirty="0"/>
              <a:t>The HMR set forth standards for:</a:t>
            </a:r>
          </a:p>
          <a:p>
            <a:pPr eaLnBrk="1" fontAlgn="auto" hangingPunct="1">
              <a:spcAft>
                <a:spcPts val="0"/>
              </a:spcAft>
              <a:defRPr/>
            </a:pPr>
            <a:r>
              <a:rPr lang="en-US" sz="2400" dirty="0"/>
              <a:t>Classification</a:t>
            </a:r>
          </a:p>
          <a:p>
            <a:pPr eaLnBrk="1" fontAlgn="auto" hangingPunct="1">
              <a:spcAft>
                <a:spcPts val="0"/>
              </a:spcAft>
              <a:defRPr/>
            </a:pPr>
            <a:r>
              <a:rPr lang="en-US" sz="2400" dirty="0"/>
              <a:t>Packaging</a:t>
            </a:r>
          </a:p>
          <a:p>
            <a:pPr eaLnBrk="1" fontAlgn="auto" hangingPunct="1">
              <a:spcAft>
                <a:spcPts val="0"/>
              </a:spcAft>
              <a:defRPr/>
            </a:pPr>
            <a:r>
              <a:rPr lang="en-US" sz="2400" dirty="0"/>
              <a:t>Shipping Papers and Placards</a:t>
            </a:r>
          </a:p>
          <a:p>
            <a:pPr eaLnBrk="1" fontAlgn="auto" hangingPunct="1">
              <a:spcAft>
                <a:spcPts val="0"/>
              </a:spcAft>
              <a:defRPr/>
            </a:pPr>
            <a:r>
              <a:rPr lang="en-US" sz="2400" dirty="0"/>
              <a:t>Emergency response information</a:t>
            </a:r>
          </a:p>
          <a:p>
            <a:pPr eaLnBrk="1" fontAlgn="auto" hangingPunct="1">
              <a:spcAft>
                <a:spcPts val="0"/>
              </a:spcAft>
              <a:defRPr/>
            </a:pPr>
            <a:r>
              <a:rPr lang="en-US" sz="2400" dirty="0"/>
              <a:t>Hazmat employee training</a:t>
            </a:r>
          </a:p>
          <a:p>
            <a:pPr eaLnBrk="1" fontAlgn="auto" hangingPunct="1">
              <a:spcAft>
                <a:spcPts val="0"/>
              </a:spcAft>
              <a:defRPr/>
            </a:pPr>
            <a:r>
              <a:rPr lang="en-US" sz="2400" dirty="0"/>
              <a:t>Hazmat transportation by various modes</a:t>
            </a:r>
          </a:p>
          <a:p>
            <a:pPr eaLnBrk="1" fontAlgn="auto" hangingPunct="1">
              <a:spcAft>
                <a:spcPts val="0"/>
              </a:spcAft>
              <a:defRPr/>
            </a:pPr>
            <a:r>
              <a:rPr lang="en-US" sz="2400" dirty="0"/>
              <a:t>Incident reporting</a:t>
            </a:r>
          </a:p>
          <a:p>
            <a:pPr eaLnBrk="1" fontAlgn="auto" hangingPunct="1">
              <a:spcAft>
                <a:spcPts val="0"/>
              </a:spcAft>
              <a:defRPr/>
            </a:pPr>
            <a:r>
              <a:rPr lang="en-US" sz="2400" dirty="0"/>
              <a:t>Emergency response information</a:t>
            </a:r>
          </a:p>
          <a:p>
            <a:pPr eaLnBrk="1" fontAlgn="auto" hangingPunct="1">
              <a:spcAft>
                <a:spcPts val="0"/>
              </a:spcAft>
              <a:defRPr/>
            </a:pPr>
            <a:r>
              <a:rPr lang="en-US" sz="2400" dirty="0"/>
              <a:t>Security</a:t>
            </a:r>
          </a:p>
          <a:p>
            <a:pPr eaLnBrk="1" fontAlgn="auto" hangingPunct="1">
              <a:spcAft>
                <a:spcPts val="0"/>
              </a:spcAft>
              <a:defRPr/>
            </a:pPr>
            <a:endParaRPr lang="en-US" dirty="0"/>
          </a:p>
          <a:p>
            <a:pPr eaLnBrk="1" fontAlgn="auto" hangingPunct="1">
              <a:spcAft>
                <a:spcPts val="0"/>
              </a:spcAft>
              <a:defRPr/>
            </a:pPr>
            <a:endParaRPr lang="en-US" dirty="0"/>
          </a:p>
        </p:txBody>
      </p:sp>
      <p:pic>
        <p:nvPicPr>
          <p:cNvPr id="30728" name="Picture 2" descr="http://www.oshasafetyvideos.net/ProductImages/1905.jpg">
            <a:extLst>
              <a:ext uri="{FF2B5EF4-FFF2-40B4-BE49-F238E27FC236}">
                <a16:creationId xmlns:a16="http://schemas.microsoft.com/office/drawing/2014/main" id="{43C27797-A232-4040-862F-039F96F54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841500"/>
            <a:ext cx="2286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30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EC05-55E7-4C5E-B1AC-D1FFD7EB5E63}"/>
              </a:ext>
            </a:extLst>
          </p:cNvPr>
          <p:cNvSpPr>
            <a:spLocks noGrp="1"/>
          </p:cNvSpPr>
          <p:nvPr>
            <p:ph type="title"/>
          </p:nvPr>
        </p:nvSpPr>
        <p:spPr>
          <a:xfrm>
            <a:off x="1648690" y="169184"/>
            <a:ext cx="8229600" cy="715963"/>
          </a:xfrm>
        </p:spPr>
        <p:txBody>
          <a:bodyPr rtlCol="0">
            <a:normAutofit fontScale="90000"/>
          </a:bodyPr>
          <a:lstStyle/>
          <a:p>
            <a:pPr eaLnBrk="1" fontAlgn="auto" hangingPunct="1">
              <a:spcAft>
                <a:spcPts val="0"/>
              </a:spcAft>
              <a:defRPr/>
            </a:pPr>
            <a:r>
              <a:rPr lang="en-US" sz="3600" b="1" dirty="0"/>
              <a:t>USDOT Hazmat Classification System</a:t>
            </a:r>
          </a:p>
        </p:txBody>
      </p:sp>
      <p:sp>
        <p:nvSpPr>
          <p:cNvPr id="34819" name="Content Placeholder 3">
            <a:extLst>
              <a:ext uri="{FF2B5EF4-FFF2-40B4-BE49-F238E27FC236}">
                <a16:creationId xmlns:a16="http://schemas.microsoft.com/office/drawing/2014/main" id="{C3B4E996-5F4B-4A67-BE57-A9123727D8F8}"/>
              </a:ext>
            </a:extLst>
          </p:cNvPr>
          <p:cNvSpPr>
            <a:spLocks noGrp="1"/>
          </p:cNvSpPr>
          <p:nvPr>
            <p:ph sz="half" idx="2"/>
          </p:nvPr>
        </p:nvSpPr>
        <p:spPr>
          <a:xfrm>
            <a:off x="5164974" y="914400"/>
            <a:ext cx="4038600" cy="5270269"/>
          </a:xfrm>
        </p:spPr>
        <p:txBody>
          <a:bodyPr/>
          <a:lstStyle/>
          <a:p>
            <a:pPr eaLnBrk="1" hangingPunct="1"/>
            <a:r>
              <a:rPr lang="en-US" altLang="en-US" sz="1800" b="1" u="sng" dirty="0">
                <a:hlinkClick r:id="rId3" tooltip="HAZMAT Class 4 Flammable Solids"/>
              </a:rPr>
              <a:t>Class 4: Flammable Solids</a:t>
            </a:r>
            <a:r>
              <a:rPr lang="en-US" altLang="en-US" sz="1800" b="1" dirty="0"/>
              <a:t> </a:t>
            </a:r>
            <a:endParaRPr lang="en-US" altLang="en-US" sz="1800" dirty="0"/>
          </a:p>
          <a:p>
            <a:pPr eaLnBrk="1" hangingPunct="1"/>
            <a:r>
              <a:rPr lang="en-US" altLang="en-US" sz="1800" dirty="0"/>
              <a:t>4.1 Flammable solid</a:t>
            </a:r>
          </a:p>
          <a:p>
            <a:pPr eaLnBrk="1" hangingPunct="1"/>
            <a:r>
              <a:rPr lang="en-US" altLang="en-US" sz="1800" dirty="0"/>
              <a:t>4.2 Spontaneously combustible material</a:t>
            </a:r>
          </a:p>
          <a:p>
            <a:pPr eaLnBrk="1" hangingPunct="1"/>
            <a:r>
              <a:rPr lang="en-US" altLang="en-US" sz="1800" dirty="0"/>
              <a:t>4.3 Dangerous when wet material</a:t>
            </a:r>
          </a:p>
          <a:p>
            <a:pPr eaLnBrk="1" hangingPunct="1"/>
            <a:r>
              <a:rPr lang="en-US" altLang="en-US" sz="1800" b="1" u="sng" dirty="0">
                <a:hlinkClick r:id="rId4" tooltip="HAZMAT Class 5 Oxidizing Agents and Organic Peroxides"/>
              </a:rPr>
              <a:t>Class 5: Oxidizing Agents &amp; Organic Peroxides</a:t>
            </a:r>
            <a:endParaRPr lang="en-US" altLang="en-US" sz="1800" dirty="0"/>
          </a:p>
          <a:p>
            <a:pPr eaLnBrk="1" hangingPunct="1"/>
            <a:r>
              <a:rPr lang="en-US" altLang="en-US" sz="1800" dirty="0"/>
              <a:t>5.1 Oxidizer </a:t>
            </a:r>
          </a:p>
          <a:p>
            <a:pPr eaLnBrk="1" hangingPunct="1"/>
            <a:r>
              <a:rPr lang="en-US" altLang="en-US" sz="1800" dirty="0"/>
              <a:t>5.2 Organic peroxide</a:t>
            </a:r>
          </a:p>
          <a:p>
            <a:pPr eaLnBrk="1" hangingPunct="1"/>
            <a:r>
              <a:rPr lang="en-US" altLang="en-US" sz="1800" b="1" u="sng" dirty="0">
                <a:hlinkClick r:id="rId5" tooltip="HAZMAT Class 6 Toxic and Infectious Substances"/>
              </a:rPr>
              <a:t>Class 6: Toxic &amp; Infectious Substances</a:t>
            </a:r>
            <a:r>
              <a:rPr lang="en-US" altLang="en-US" sz="1800" b="1" dirty="0"/>
              <a:t> </a:t>
            </a:r>
            <a:endParaRPr lang="en-US" altLang="en-US" sz="1800" dirty="0"/>
          </a:p>
          <a:p>
            <a:pPr eaLnBrk="1" hangingPunct="1"/>
            <a:r>
              <a:rPr lang="en-US" altLang="en-US" sz="1800" dirty="0"/>
              <a:t>6.1 Poisonous materials </a:t>
            </a:r>
          </a:p>
          <a:p>
            <a:pPr eaLnBrk="1" hangingPunct="1"/>
            <a:r>
              <a:rPr lang="en-US" altLang="en-US" sz="1800" dirty="0"/>
              <a:t>6.2 Infectious substance (Etiologic agent)  </a:t>
            </a:r>
          </a:p>
          <a:p>
            <a:pPr eaLnBrk="1" hangingPunct="1"/>
            <a:r>
              <a:rPr lang="en-US" altLang="en-US" sz="1800" b="1" u="sng" dirty="0">
                <a:hlinkClick r:id="rId6" tooltip="HAZMAT Class 7 Radioactive Substances"/>
              </a:rPr>
              <a:t>Class 7: Radioactive Material </a:t>
            </a:r>
            <a:endParaRPr lang="en-US" altLang="en-US" sz="1800" dirty="0"/>
          </a:p>
          <a:p>
            <a:pPr eaLnBrk="1" hangingPunct="1"/>
            <a:r>
              <a:rPr lang="en-US" altLang="en-US" sz="1800" b="1" u="sng" dirty="0">
                <a:hlinkClick r:id="rId7" tooltip="HAZMAT Class 8 Corrosive Substances"/>
              </a:rPr>
              <a:t>Class 8: Corrosive Material</a:t>
            </a:r>
            <a:r>
              <a:rPr lang="en-US" altLang="en-US" sz="1800" b="1" dirty="0"/>
              <a:t> </a:t>
            </a:r>
            <a:endParaRPr lang="en-US" altLang="en-US" sz="1800" dirty="0"/>
          </a:p>
          <a:p>
            <a:pPr eaLnBrk="1" hangingPunct="1"/>
            <a:r>
              <a:rPr lang="en-US" altLang="en-US" sz="1800" b="1" u="sng" dirty="0">
                <a:hlinkClick r:id="rId8" tooltip="HAZMAT Class 9 Miscellaneous"/>
              </a:rPr>
              <a:t>Class 9: Miscellaneous Hazardous Materials</a:t>
            </a:r>
            <a:r>
              <a:rPr lang="en-US" altLang="en-US" sz="1800" b="1" dirty="0"/>
              <a:t> </a:t>
            </a:r>
            <a:endParaRPr lang="en-US" altLang="en-US" sz="1800" dirty="0"/>
          </a:p>
        </p:txBody>
      </p:sp>
      <p:sp>
        <p:nvSpPr>
          <p:cNvPr id="34820" name="Content Placeholder 4">
            <a:extLst>
              <a:ext uri="{FF2B5EF4-FFF2-40B4-BE49-F238E27FC236}">
                <a16:creationId xmlns:a16="http://schemas.microsoft.com/office/drawing/2014/main" id="{2E7ABFC0-67F3-4A07-82F7-62CC6531CF71}"/>
              </a:ext>
            </a:extLst>
          </p:cNvPr>
          <p:cNvSpPr>
            <a:spLocks noGrp="1"/>
          </p:cNvSpPr>
          <p:nvPr>
            <p:ph sz="half" idx="1"/>
          </p:nvPr>
        </p:nvSpPr>
        <p:spPr>
          <a:xfrm>
            <a:off x="1266305" y="914400"/>
            <a:ext cx="4038600" cy="5562600"/>
          </a:xfrm>
        </p:spPr>
        <p:txBody>
          <a:bodyPr/>
          <a:lstStyle/>
          <a:p>
            <a:pPr eaLnBrk="1" hangingPunct="1"/>
            <a:r>
              <a:rPr lang="en-US" altLang="en-US" sz="1800" b="1" u="sng" dirty="0">
                <a:hlinkClick r:id="rId8" tooltip="HAZMAT Class 9 Miscellaneous"/>
              </a:rPr>
              <a:t>Class 1: Explosives </a:t>
            </a:r>
            <a:r>
              <a:rPr lang="en-US" altLang="en-US" sz="1800" b="1" dirty="0"/>
              <a:t> </a:t>
            </a:r>
            <a:endParaRPr lang="en-US" altLang="en-US" sz="1800" dirty="0"/>
          </a:p>
          <a:p>
            <a:pPr eaLnBrk="1" hangingPunct="1"/>
            <a:r>
              <a:rPr lang="en-US" altLang="en-US" sz="1800" dirty="0"/>
              <a:t>1.1 Mass explosion hazard</a:t>
            </a:r>
          </a:p>
          <a:p>
            <a:pPr eaLnBrk="1" hangingPunct="1"/>
            <a:r>
              <a:rPr lang="en-US" altLang="en-US" sz="1800" dirty="0"/>
              <a:t>1.2 Projection hazard</a:t>
            </a:r>
          </a:p>
          <a:p>
            <a:pPr eaLnBrk="1" hangingPunct="1"/>
            <a:r>
              <a:rPr lang="en-US" altLang="en-US" sz="1800" dirty="0"/>
              <a:t>1.3 Predominately a fire hazard</a:t>
            </a:r>
          </a:p>
          <a:p>
            <a:pPr eaLnBrk="1" hangingPunct="1"/>
            <a:r>
              <a:rPr lang="en-US" altLang="en-US" sz="1800" dirty="0"/>
              <a:t>1.4 No significant blast hazard</a:t>
            </a:r>
          </a:p>
          <a:p>
            <a:pPr eaLnBrk="1" hangingPunct="1"/>
            <a:r>
              <a:rPr lang="en-US" altLang="en-US" sz="1800" dirty="0"/>
              <a:t>1.5 Very insensitive explosives; blasting agents</a:t>
            </a:r>
          </a:p>
          <a:p>
            <a:pPr eaLnBrk="1" hangingPunct="1"/>
            <a:r>
              <a:rPr lang="en-US" altLang="en-US" sz="1800" dirty="0"/>
              <a:t>1.6 Extremely insensitive detonating substances</a:t>
            </a:r>
          </a:p>
          <a:p>
            <a:pPr eaLnBrk="1" hangingPunct="1"/>
            <a:r>
              <a:rPr lang="en-US" altLang="en-US" sz="1800" b="1" dirty="0">
                <a:solidFill>
                  <a:srgbClr val="00B0F0"/>
                </a:solidFill>
                <a:hlinkClick r:id="rId9" tooltip="HAZMAT Class 2 Gases"/>
              </a:rPr>
              <a:t>Class 2: Gases</a:t>
            </a:r>
            <a:r>
              <a:rPr lang="en-US" altLang="en-US" sz="1800" b="1" dirty="0">
                <a:solidFill>
                  <a:srgbClr val="00B0F0"/>
                </a:solidFill>
              </a:rPr>
              <a:t> </a:t>
            </a:r>
            <a:endParaRPr lang="en-US" altLang="en-US" sz="1800" dirty="0">
              <a:solidFill>
                <a:srgbClr val="00B0F0"/>
              </a:solidFill>
            </a:endParaRPr>
          </a:p>
          <a:p>
            <a:pPr eaLnBrk="1" hangingPunct="1"/>
            <a:r>
              <a:rPr lang="en-US" altLang="en-US" sz="1800" dirty="0"/>
              <a:t>2.1 Flammable gas</a:t>
            </a:r>
          </a:p>
          <a:p>
            <a:pPr eaLnBrk="1" hangingPunct="1"/>
            <a:r>
              <a:rPr lang="en-US" altLang="en-US" sz="1800" dirty="0"/>
              <a:t>2.2 Non-Flammable compressed gas</a:t>
            </a:r>
          </a:p>
          <a:p>
            <a:pPr eaLnBrk="1" hangingPunct="1"/>
            <a:r>
              <a:rPr lang="en-US" altLang="en-US" sz="1800" dirty="0"/>
              <a:t>2.3 Poisonous gas</a:t>
            </a:r>
          </a:p>
          <a:p>
            <a:pPr eaLnBrk="1" hangingPunct="1"/>
            <a:r>
              <a:rPr lang="en-US" altLang="en-US" sz="1800" b="1" dirty="0">
                <a:hlinkClick r:id="rId10" tooltip="HAZMAT Class 3 Flammable Liquids"/>
              </a:rPr>
              <a:t>Class 3: Flammable and Combustible Liquids</a:t>
            </a:r>
            <a:endParaRPr lang="en-US" altLang="en-US" sz="1800" dirty="0"/>
          </a:p>
          <a:p>
            <a:pPr eaLnBrk="1" hangingPunct="1"/>
            <a:endParaRPr lang="en-US" altLang="en-US" sz="2000" dirty="0"/>
          </a:p>
          <a:p>
            <a:pPr eaLnBrk="1" hangingPunct="1">
              <a:buFont typeface="Arial" panose="020B0604020202020204" pitchFamily="34" charset="0"/>
              <a:buNone/>
            </a:pPr>
            <a:endParaRPr lang="en-US" altLang="en-US" sz="1400" dirty="0"/>
          </a:p>
        </p:txBody>
      </p:sp>
      <p:sp>
        <p:nvSpPr>
          <p:cNvPr id="7" name="Slide Number Placeholder 19">
            <a:extLst>
              <a:ext uri="{FF2B5EF4-FFF2-40B4-BE49-F238E27FC236}">
                <a16:creationId xmlns:a16="http://schemas.microsoft.com/office/drawing/2014/main" id="{AD0F1550-DF19-4E2D-847B-C9766361A9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Tree>
    <p:extLst>
      <p:ext uri="{BB962C8B-B14F-4D97-AF65-F5344CB8AC3E}">
        <p14:creationId xmlns:p14="http://schemas.microsoft.com/office/powerpoint/2010/main" val="67166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446A8E48-4796-4D2E-84D7-AB291EEBD578}"/>
              </a:ext>
            </a:extLst>
          </p:cNvPr>
          <p:cNvSpPr>
            <a:spLocks noGrp="1"/>
          </p:cNvSpPr>
          <p:nvPr>
            <p:ph type="title"/>
          </p:nvPr>
        </p:nvSpPr>
        <p:spPr>
          <a:xfrm>
            <a:off x="1714500" y="388936"/>
            <a:ext cx="8763000" cy="685800"/>
          </a:xfrm>
        </p:spPr>
        <p:txBody>
          <a:bodyPr/>
          <a:lstStyle/>
          <a:p>
            <a:pPr eaLnBrk="1" hangingPunct="1"/>
            <a:r>
              <a:rPr lang="en-US" altLang="en-US" sz="3200" b="1">
                <a:solidFill>
                  <a:srgbClr val="000000"/>
                </a:solidFill>
              </a:rPr>
              <a:t>General Package Requirements in the HMR</a:t>
            </a:r>
            <a:endParaRPr lang="en-US" altLang="en-US" b="1"/>
          </a:p>
        </p:txBody>
      </p:sp>
      <p:sp>
        <p:nvSpPr>
          <p:cNvPr id="51204" name="Slide Number Placeholder 3">
            <a:extLst>
              <a:ext uri="{FF2B5EF4-FFF2-40B4-BE49-F238E27FC236}">
                <a16:creationId xmlns:a16="http://schemas.microsoft.com/office/drawing/2014/main" id="{B397F83B-9629-42D4-A723-FA9BB56392F7}"/>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
        <p:nvSpPr>
          <p:cNvPr id="51207" name="Content Placeholder 7">
            <a:extLst>
              <a:ext uri="{FF2B5EF4-FFF2-40B4-BE49-F238E27FC236}">
                <a16:creationId xmlns:a16="http://schemas.microsoft.com/office/drawing/2014/main" id="{2A339808-DC40-4E0B-AF60-64B2654B8808}"/>
              </a:ext>
            </a:extLst>
          </p:cNvPr>
          <p:cNvSpPr>
            <a:spLocks noGrp="1"/>
          </p:cNvSpPr>
          <p:nvPr>
            <p:ph idx="1"/>
          </p:nvPr>
        </p:nvSpPr>
        <p:spPr/>
        <p:txBody>
          <a:bodyPr/>
          <a:lstStyle/>
          <a:p>
            <a:pPr eaLnBrk="1" hangingPunct="1">
              <a:buFont typeface="Arial" panose="020B0604020202020204" pitchFamily="34" charset="0"/>
              <a:buNone/>
            </a:pPr>
            <a:r>
              <a:rPr lang="en-US" altLang="en-US" sz="2800" dirty="0"/>
              <a:t>The hazmat packaging must be:</a:t>
            </a:r>
          </a:p>
          <a:p>
            <a:pPr eaLnBrk="1" hangingPunct="1"/>
            <a:r>
              <a:rPr lang="en-US" altLang="en-US" sz="2400" dirty="0"/>
              <a:t>Able to contain the material</a:t>
            </a:r>
          </a:p>
          <a:p>
            <a:pPr eaLnBrk="1" hangingPunct="1"/>
            <a:r>
              <a:rPr lang="en-US" altLang="en-US" sz="2400" dirty="0"/>
              <a:t>Compatible with the material</a:t>
            </a:r>
          </a:p>
          <a:p>
            <a:pPr eaLnBrk="1" hangingPunct="1"/>
            <a:r>
              <a:rPr lang="en-US" altLang="en-US" sz="2400" dirty="0"/>
              <a:t>Authorized for the material</a:t>
            </a:r>
          </a:p>
          <a:p>
            <a:pPr eaLnBrk="1" hangingPunct="1"/>
            <a:r>
              <a:rPr lang="en-US" altLang="en-US" sz="2400" dirty="0"/>
              <a:t>Closed securely</a:t>
            </a:r>
          </a:p>
          <a:p>
            <a:pPr eaLnBrk="1" hangingPunct="1"/>
            <a:r>
              <a:rPr lang="en-US" altLang="en-US" sz="2400" dirty="0"/>
              <a:t>Filled appropriately</a:t>
            </a:r>
          </a:p>
        </p:txBody>
      </p:sp>
      <p:pic>
        <p:nvPicPr>
          <p:cNvPr id="51208" name="Picture 2" descr="http://www.megacheminc.com/images/UN/UN.jpg">
            <a:extLst>
              <a:ext uri="{FF2B5EF4-FFF2-40B4-BE49-F238E27FC236}">
                <a16:creationId xmlns:a16="http://schemas.microsoft.com/office/drawing/2014/main" id="{96D4CCBA-0816-49F6-8A3C-F7BF9D88F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948" y="1779813"/>
            <a:ext cx="5726394" cy="26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2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921089-24C1-4D15-8421-5472870B903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8648" y="927692"/>
            <a:ext cx="4421250" cy="500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442CAEF9-AB40-41D9-AB60-53D97EF936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6175" y="1485077"/>
            <a:ext cx="3568103" cy="388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46621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A2E5A6D0-D698-444A-B588-49CC509D30CE}"/>
              </a:ext>
            </a:extLst>
          </p:cNvPr>
          <p:cNvSpPr>
            <a:spLocks noGrp="1"/>
          </p:cNvSpPr>
          <p:nvPr>
            <p:ph type="title"/>
          </p:nvPr>
        </p:nvSpPr>
        <p:spPr>
          <a:xfrm>
            <a:off x="1752600" y="228600"/>
            <a:ext cx="8763000" cy="685800"/>
          </a:xfrm>
        </p:spPr>
        <p:txBody>
          <a:bodyPr/>
          <a:lstStyle/>
          <a:p>
            <a:pPr eaLnBrk="1" hangingPunct="1"/>
            <a:r>
              <a:rPr lang="en-US" altLang="en-US" sz="3200" b="1"/>
              <a:t>HMT Column 5 – Packing Group (PG)</a:t>
            </a:r>
          </a:p>
        </p:txBody>
      </p:sp>
      <p:sp>
        <p:nvSpPr>
          <p:cNvPr id="52228" name="Slide Number Placeholder 3">
            <a:extLst>
              <a:ext uri="{FF2B5EF4-FFF2-40B4-BE49-F238E27FC236}">
                <a16:creationId xmlns:a16="http://schemas.microsoft.com/office/drawing/2014/main" id="{775A6A1D-F7D6-478D-B777-B156E00786A5}"/>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898989"/>
                </a:solidFill>
                <a:latin typeface="Calibri" panose="020F0502020204030204" pitchFamily="34" charset="0"/>
              </a:rPr>
              <a:t>.</a:t>
            </a:r>
          </a:p>
        </p:txBody>
      </p:sp>
      <p:sp>
        <p:nvSpPr>
          <p:cNvPr id="52231" name="Content Placeholder 7">
            <a:extLst>
              <a:ext uri="{FF2B5EF4-FFF2-40B4-BE49-F238E27FC236}">
                <a16:creationId xmlns:a16="http://schemas.microsoft.com/office/drawing/2014/main" id="{CE870711-6AEF-4937-9FB3-A734CAE26AF2}"/>
              </a:ext>
            </a:extLst>
          </p:cNvPr>
          <p:cNvSpPr>
            <a:spLocks noGrp="1"/>
          </p:cNvSpPr>
          <p:nvPr>
            <p:ph idx="1"/>
          </p:nvPr>
        </p:nvSpPr>
        <p:spPr>
          <a:xfrm>
            <a:off x="1981200" y="1600201"/>
            <a:ext cx="3962400" cy="4525963"/>
          </a:xfrm>
        </p:spPr>
        <p:txBody>
          <a:bodyPr/>
          <a:lstStyle/>
          <a:p>
            <a:pPr eaLnBrk="1" hangingPunct="1"/>
            <a:r>
              <a:rPr lang="en-US" altLang="en-US" sz="2800"/>
              <a:t>Assigned according to the relative degree of danger posed by the hazmat during transport:</a:t>
            </a:r>
          </a:p>
          <a:p>
            <a:pPr lvl="1" eaLnBrk="1" hangingPunct="1"/>
            <a:r>
              <a:rPr lang="en-US" altLang="en-US" sz="2400"/>
              <a:t>PGI	greatest</a:t>
            </a:r>
          </a:p>
          <a:p>
            <a:pPr lvl="1" eaLnBrk="1" hangingPunct="1"/>
            <a:r>
              <a:rPr lang="en-US" altLang="en-US" sz="2400"/>
              <a:t>PGII	medium</a:t>
            </a:r>
          </a:p>
          <a:p>
            <a:pPr lvl="1" eaLnBrk="1" hangingPunct="1"/>
            <a:r>
              <a:rPr lang="en-US" altLang="en-US" sz="2400"/>
              <a:t>PGIII	minor</a:t>
            </a:r>
          </a:p>
        </p:txBody>
      </p:sp>
      <p:pic>
        <p:nvPicPr>
          <p:cNvPr id="52232" name="Picture 1">
            <a:extLst>
              <a:ext uri="{FF2B5EF4-FFF2-40B4-BE49-F238E27FC236}">
                <a16:creationId xmlns:a16="http://schemas.microsoft.com/office/drawing/2014/main" id="{F1762E20-00EA-4B7C-BE95-FDA0F224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0" y="2133601"/>
            <a:ext cx="43878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488091"/>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772</Words>
  <Application>Microsoft Office PowerPoint</Application>
  <PresentationFormat>Widescreen</PresentationFormat>
  <Paragraphs>142</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Wingdings</vt:lpstr>
      <vt:lpstr>1_Office Theme</vt:lpstr>
      <vt:lpstr>Transportation of Infectious Substances (Regulated Medical Waste)</vt:lpstr>
      <vt:lpstr>Basic USDOT Definition of Hazardous Material</vt:lpstr>
      <vt:lpstr>The Federal Hazardous Materials Transportation Law</vt:lpstr>
      <vt:lpstr>Who Is Subject to the Hazardous Material Regulations?</vt:lpstr>
      <vt:lpstr>Hazardous Materials Standards</vt:lpstr>
      <vt:lpstr>USDOT Hazmat Classification System</vt:lpstr>
      <vt:lpstr>General Package Requirements in the HMR</vt:lpstr>
      <vt:lpstr>PowerPoint Presentation</vt:lpstr>
      <vt:lpstr>HMT Column 5 – Packing Group (PG)</vt:lpstr>
      <vt:lpstr>Package Marking Requirements</vt:lpstr>
      <vt:lpstr>General Shipping Paper Requirements</vt:lpstr>
      <vt:lpstr>Shipper Certifications</vt:lpstr>
      <vt:lpstr>Marking, Labeling, and Placarding</vt:lpstr>
      <vt:lpstr>PowerPoint Presentation</vt:lpstr>
      <vt:lpstr>PowerPoint Presentation</vt:lpstr>
      <vt:lpstr>Required Hazmat Training</vt:lpstr>
      <vt:lpstr>Incident Reporting</vt:lpstr>
      <vt:lpstr>2012 Emergency Response Guidebook (ERG)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Bedford</dc:creator>
  <cp:lastModifiedBy>Matt Bedford</cp:lastModifiedBy>
  <cp:revision>20</cp:revision>
  <dcterms:created xsi:type="dcterms:W3CDTF">2018-05-14T19:43:49Z</dcterms:created>
  <dcterms:modified xsi:type="dcterms:W3CDTF">2018-10-04T18:04:57Z</dcterms:modified>
</cp:coreProperties>
</file>