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0" r:id="rId3"/>
    <p:sldId id="257" r:id="rId4"/>
    <p:sldId id="263" r:id="rId5"/>
    <p:sldId id="260" r:id="rId6"/>
    <p:sldId id="259" r:id="rId7"/>
    <p:sldId id="261" r:id="rId8"/>
    <p:sldId id="262" r:id="rId9"/>
    <p:sldId id="266" r:id="rId10"/>
    <p:sldId id="271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58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03E0-B2B5-4EC8-9335-A439CC453487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7BA5C-2B8C-499B-A1A5-42BA6B3D2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7">
            <a:extLst>
              <a:ext uri="{FF2B5EF4-FFF2-40B4-BE49-F238E27FC236}">
                <a16:creationId xmlns:a16="http://schemas.microsoft.com/office/drawing/2014/main" id="{E35B465F-E8CC-45A0-A134-5C3B1327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Shape 108">
            <a:extLst>
              <a:ext uri="{FF2B5EF4-FFF2-40B4-BE49-F238E27FC236}">
                <a16:creationId xmlns:a16="http://schemas.microsoft.com/office/drawing/2014/main" id="{EF6627CD-82B3-4DBA-9ED2-8273AFD4411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62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58">
            <a:extLst>
              <a:ext uri="{FF2B5EF4-FFF2-40B4-BE49-F238E27FC236}">
                <a16:creationId xmlns:a16="http://schemas.microsoft.com/office/drawing/2014/main" id="{963FCE94-1254-41A3-A6FB-AA2082F8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hape 159">
            <a:extLst>
              <a:ext uri="{FF2B5EF4-FFF2-40B4-BE49-F238E27FC236}">
                <a16:creationId xmlns:a16="http://schemas.microsoft.com/office/drawing/2014/main" id="{99768C18-5FEA-423A-91AC-CBC7BA11CE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323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31">
            <a:extLst>
              <a:ext uri="{FF2B5EF4-FFF2-40B4-BE49-F238E27FC236}">
                <a16:creationId xmlns:a16="http://schemas.microsoft.com/office/drawing/2014/main" id="{C3F15CDD-00F0-43CA-B637-82435BAC9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Shape 132">
            <a:extLst>
              <a:ext uri="{FF2B5EF4-FFF2-40B4-BE49-F238E27FC236}">
                <a16:creationId xmlns:a16="http://schemas.microsoft.com/office/drawing/2014/main" id="{50FFF123-262C-44AA-82D3-5AF115D1BB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293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24">
            <a:extLst>
              <a:ext uri="{FF2B5EF4-FFF2-40B4-BE49-F238E27FC236}">
                <a16:creationId xmlns:a16="http://schemas.microsoft.com/office/drawing/2014/main" id="{36D20D38-A595-43FE-86F7-22AD6926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Shape 125">
            <a:extLst>
              <a:ext uri="{FF2B5EF4-FFF2-40B4-BE49-F238E27FC236}">
                <a16:creationId xmlns:a16="http://schemas.microsoft.com/office/drawing/2014/main" id="{D50AA09A-1901-4B4E-B07D-BE7DB40B17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92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41">
            <a:extLst>
              <a:ext uri="{FF2B5EF4-FFF2-40B4-BE49-F238E27FC236}">
                <a16:creationId xmlns:a16="http://schemas.microsoft.com/office/drawing/2014/main" id="{AA30CD78-803D-4FEF-9FFD-8089BAD3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Shape 142">
            <a:extLst>
              <a:ext uri="{FF2B5EF4-FFF2-40B4-BE49-F238E27FC236}">
                <a16:creationId xmlns:a16="http://schemas.microsoft.com/office/drawing/2014/main" id="{4F41FAF6-B95B-4E7E-B344-F5DB93E1727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181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50">
            <a:extLst>
              <a:ext uri="{FF2B5EF4-FFF2-40B4-BE49-F238E27FC236}">
                <a16:creationId xmlns:a16="http://schemas.microsoft.com/office/drawing/2014/main" id="{DADBD733-9282-4F47-994B-2787318A5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Shape 151">
            <a:extLst>
              <a:ext uri="{FF2B5EF4-FFF2-40B4-BE49-F238E27FC236}">
                <a16:creationId xmlns:a16="http://schemas.microsoft.com/office/drawing/2014/main" id="{4BD418E4-2259-4E91-BF72-9E6D714100F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450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Accidents or injuries can happen in the office as well as in the lab.</a:t>
            </a:r>
          </a:p>
          <a:p>
            <a:r>
              <a:rPr lang="en-US" dirty="0"/>
              <a:t>Be aware of your surroundings.</a:t>
            </a:r>
          </a:p>
          <a:p>
            <a:r>
              <a:rPr lang="en-US" dirty="0"/>
              <a:t>Don’t rely on common sense to keep you safe. Utilize SOP’s, checklists, pre-task meetings </a:t>
            </a:r>
            <a:r>
              <a:rPr lang="en-US" dirty="0" err="1"/>
              <a:t>etc</a:t>
            </a:r>
            <a:r>
              <a:rPr lang="en-US" dirty="0"/>
              <a:t> to identify and mitigate all the risks associated with the task.</a:t>
            </a:r>
          </a:p>
          <a:p>
            <a:r>
              <a:rPr lang="en-US" dirty="0"/>
              <a:t>If you are unsure or uncomfortable with the safety aspects of the task STOP WORK, discuss with your lab manager, PI, or EH&amp;S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BA5C-2B8C-499B-A1A5-42BA6B3D2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BA5C-2B8C-499B-A1A5-42BA6B3D21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Accident investigation is NOT an exercise in pointing fingers, reprimanding or apportioning blame. </a:t>
            </a:r>
          </a:p>
          <a:p>
            <a:r>
              <a:rPr lang="en-US" dirty="0"/>
              <a:t>We want to make sure that  you have received any necessary medical care, are safe and to make sure it does not happen to you or a colleague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BA5C-2B8C-499B-A1A5-42BA6B3D21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74E614-798B-4DBF-AF10-67EC0B743C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9E93-4357-46D4-BDAD-6E81ECD44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5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657C49-C4D2-4170-A743-8C60C5CAF2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AD222-D9B7-4000-BB5D-3D7E4B60D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48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902F76-651C-44B0-95A1-6FC1D23289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BE12-BE1A-4BED-96ED-D2983A24D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83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70D115-496F-4548-8A38-8B8A6A74D3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4ABF-F5F7-46A9-981E-6837B950F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9F3CF6-B82E-48E0-981C-193BD07D2F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6CE9-4946-4B62-9746-C73D3E088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07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C57215-4DF5-46E4-850F-3607B4F5D6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37B2-D484-4681-8D04-0C25506CE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9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ED9E6C-4410-4A7A-98B5-96FE0FFA07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2279D-FB65-4A32-BA85-A664FAE71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5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1D67B-51EF-4687-9DE2-B56FA097A2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D049-D48C-4BB6-9091-97837C5E3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9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AA6F07B-2256-40F0-BD8C-82A4075DBE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C514-7BE4-48CF-A3A3-C1D53DE0F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43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654F781-0637-4DC2-B3F0-04522C7D78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F9AE-FD92-482D-A9E3-FFB22A2B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48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7D1504-72BD-4721-B3E7-213E1C5703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CEEB-5CB3-4D82-B80D-0BE9126C6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7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8C1CEE-F6BA-4BFC-A608-7377E09C3E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3B01-8037-4CF5-8395-F743FBDDB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11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D4FD2F-D8C7-46A7-8D2E-E8960801F9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8B95-5D18-41D0-84C3-5CC0C46ED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8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699797-76FE-447E-A551-5D4321EE76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682F-C8A7-4EEE-A83D-A999FCCF7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6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4E3E5B-09DB-4485-B39D-C7AAA3DD05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A3D8-CF3A-4AED-A893-318749CD6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86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0696C4-40A8-4DE1-B29C-DEF708E247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B10C4-11B4-4529-AE5E-6BB69333E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69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3AF2F0-81CC-4515-8ABA-B70AA34F48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A316-D2DE-4EC4-9F66-8D9B6DC4A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72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DBCA8-DD91-412B-8141-B7B50A6B3D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192C-2273-499B-BA57-2E89D12BC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0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1C57CBD-57C9-49B0-9001-713B16D859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104F-659D-4D80-9F17-EDD87DE25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17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60E26C0-694A-46EA-9880-96A3A77697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1334-D143-4F19-ACFA-054363BA6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55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BC24E2-3D07-4B4F-B228-B1EE4AE16A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A5A8-8AB8-466B-87A2-4CE6CFB6C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D87250-AE6A-48A6-A986-8043F1FAD7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B9C2-527E-46CE-A454-0FFD560F0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5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Ragon_ppt_template_bkgrnd_3">
            <a:extLst>
              <a:ext uri="{FF2B5EF4-FFF2-40B4-BE49-F238E27FC236}">
                <a16:creationId xmlns:a16="http://schemas.microsoft.com/office/drawing/2014/main" id="{FD9E81B1-1B1E-41CC-9F99-2F5AA01B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logo_300">
            <a:extLst>
              <a:ext uri="{FF2B5EF4-FFF2-40B4-BE49-F238E27FC236}">
                <a16:creationId xmlns:a16="http://schemas.microsoft.com/office/drawing/2014/main" id="{7EBF126F-3EEB-45B9-BD7F-84054052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78538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34F0C5D-B41F-40AF-A8C6-86B5D39BC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558AA5F6-94E6-416C-8614-94FD82A7E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57C177-A5DE-4DB6-AE99-166D5CEA4C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1848E6-D945-458B-9419-2164D6E7A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60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Ragon_ppt_template_bkgrnd_3">
            <a:extLst>
              <a:ext uri="{FF2B5EF4-FFF2-40B4-BE49-F238E27FC236}">
                <a16:creationId xmlns:a16="http://schemas.microsoft.com/office/drawing/2014/main" id="{31DF7E94-C524-437D-88CD-8B09F7A1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logo_300">
            <a:extLst>
              <a:ext uri="{FF2B5EF4-FFF2-40B4-BE49-F238E27FC236}">
                <a16:creationId xmlns:a16="http://schemas.microsoft.com/office/drawing/2014/main" id="{DB7163B5-8E7C-4394-8EC4-487B5683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78538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A0CE81AA-94D8-4BDD-8801-A63D1E043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8A32E7D2-C98C-46A8-BF21-6BD480BD8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57C177-A5DE-4DB6-AE99-166D5CEA4C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14BD73-0921-4E1B-82D5-C51B1EEA4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6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massgeneral.org/PARC/eh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C08F-97FF-41BD-B2BE-ED903B6A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23" y="2120063"/>
            <a:ext cx="10972800" cy="1143000"/>
          </a:xfrm>
        </p:spPr>
        <p:txBody>
          <a:bodyPr/>
          <a:lstStyle/>
          <a:p>
            <a:r>
              <a:rPr lang="en-US" sz="6000" b="1" dirty="0"/>
              <a:t>Evacuation</a:t>
            </a:r>
          </a:p>
        </p:txBody>
      </p:sp>
    </p:spTree>
    <p:extLst>
      <p:ext uri="{BB962C8B-B14F-4D97-AF65-F5344CB8AC3E}">
        <p14:creationId xmlns:p14="http://schemas.microsoft.com/office/powerpoint/2010/main" val="137440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D1FF3A1-A768-46DF-859F-F71065043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Examples of Incidents</a:t>
            </a:r>
          </a:p>
        </p:txBody>
      </p:sp>
      <p:pic>
        <p:nvPicPr>
          <p:cNvPr id="28675" name="Content Placeholder 4">
            <a:extLst>
              <a:ext uri="{FF2B5EF4-FFF2-40B4-BE49-F238E27FC236}">
                <a16:creationId xmlns:a16="http://schemas.microsoft.com/office/drawing/2014/main" id="{4E37E80F-A6D3-4C7B-8D52-4D2757E601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16582"/>
          <a:stretch>
            <a:fillRect/>
          </a:stretch>
        </p:blipFill>
        <p:spPr>
          <a:xfrm>
            <a:off x="1770064" y="1328738"/>
            <a:ext cx="2713037" cy="3041650"/>
          </a:xfrm>
        </p:spPr>
      </p:pic>
      <p:pic>
        <p:nvPicPr>
          <p:cNvPr id="28676" name="Content Placeholder 5">
            <a:extLst>
              <a:ext uri="{FF2B5EF4-FFF2-40B4-BE49-F238E27FC236}">
                <a16:creationId xmlns:a16="http://schemas.microsoft.com/office/drawing/2014/main" id="{D5A81015-F4C8-4A57-963C-EF98F66640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16582"/>
          <a:stretch>
            <a:fillRect/>
          </a:stretch>
        </p:blipFill>
        <p:spPr>
          <a:xfrm>
            <a:off x="4564064" y="1328738"/>
            <a:ext cx="2682875" cy="2743200"/>
          </a:xfrm>
        </p:spPr>
      </p:pic>
      <p:pic>
        <p:nvPicPr>
          <p:cNvPr id="28677" name="Picture 6">
            <a:extLst>
              <a:ext uri="{FF2B5EF4-FFF2-40B4-BE49-F238E27FC236}">
                <a16:creationId xmlns:a16="http://schemas.microsoft.com/office/drawing/2014/main" id="{F42ED2AB-709B-470A-8BEB-A77644D3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1403350"/>
            <a:ext cx="284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8D0DD274-E35B-4D17-9531-F59AA7317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125913"/>
            <a:ext cx="32131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>
            <a:extLst>
              <a:ext uri="{FF2B5EF4-FFF2-40B4-BE49-F238E27FC236}">
                <a16:creationId xmlns:a16="http://schemas.microsoft.com/office/drawing/2014/main" id="{031B18D9-2323-4706-891A-F2FDC0CCA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876801"/>
            <a:ext cx="24431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10" descr="Image result for Falling down the stairs">
            <a:extLst>
              <a:ext uri="{FF2B5EF4-FFF2-40B4-BE49-F238E27FC236}">
                <a16:creationId xmlns:a16="http://schemas.microsoft.com/office/drawing/2014/main" id="{E6110C4F-C744-429F-9C79-819717A5FE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8681" name="Picture 9" descr="index.jpg">
            <a:extLst>
              <a:ext uri="{FF2B5EF4-FFF2-40B4-BE49-F238E27FC236}">
                <a16:creationId xmlns:a16="http://schemas.microsoft.com/office/drawing/2014/main" id="{9EFD084D-FD60-4DD0-9986-88D6FF04E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2438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6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CC0AD5F-E382-4E90-8209-69FC09CC9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Lab Post Potential Exposure Protocol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3BE73DD-BF43-4802-A905-2B1C71A2BC0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WASH</a:t>
            </a:r>
            <a:r>
              <a:rPr lang="en-US" altLang="en-US" sz="2400" dirty="0"/>
              <a:t> - affected area for 15 minutes with soap and water</a:t>
            </a:r>
          </a:p>
          <a:p>
            <a:r>
              <a:rPr lang="en-US" altLang="en-US" sz="2400" dirty="0"/>
              <a:t>You (or a “buddy”) should gather the PEP Checklist Information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CALL-</a:t>
            </a:r>
            <a:r>
              <a:rPr lang="en-US" altLang="en-US" sz="2400" dirty="0"/>
              <a:t> Occupational Health (617) 726-2217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CALL</a:t>
            </a:r>
            <a:r>
              <a:rPr lang="en-US" altLang="en-US" sz="2400" dirty="0"/>
              <a:t> - Contact supervisor and/or Clinician Researcher listed, review incident </a:t>
            </a:r>
            <a:r>
              <a:rPr lang="en-US" altLang="en-US" sz="2400" i="1" dirty="0"/>
              <a:t>and</a:t>
            </a:r>
            <a:r>
              <a:rPr lang="en-US" altLang="en-US" sz="2400" dirty="0"/>
              <a:t> Occupational Health recommended response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GO</a:t>
            </a:r>
            <a:r>
              <a:rPr lang="en-US" altLang="en-US" sz="2400" dirty="0"/>
              <a:t>- to MGH Occupational health or as directed by them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REPORT</a:t>
            </a:r>
            <a:r>
              <a:rPr lang="en-US" altLang="en-US" sz="2400" dirty="0"/>
              <a:t>- Within 24 hours, you (or a “buddy”) should fill out an incident report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931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04129A9-EA25-4E8C-B3AD-0A7493097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 Reporting System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E0DDD23-946C-42FC-9D18-7E483CF8784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/>
              <a:t>Report all injuries/illnesses/accidents using the MGH Safety Reporting system</a:t>
            </a:r>
          </a:p>
          <a:p>
            <a:r>
              <a:rPr lang="en-US" altLang="en-US" sz="2800" dirty="0"/>
              <a:t>Needs to be done on a Partners Computer</a:t>
            </a:r>
          </a:p>
          <a:p>
            <a:r>
              <a:rPr lang="en-US" altLang="en-US" sz="2800" dirty="0"/>
              <a:t>Instructions on the </a:t>
            </a:r>
            <a:r>
              <a:rPr lang="en-US" altLang="en-US" sz="2800" dirty="0" err="1"/>
              <a:t>Ragon</a:t>
            </a:r>
            <a:r>
              <a:rPr lang="en-US" altLang="en-US" sz="2800" dirty="0"/>
              <a:t> intranet EHS page</a:t>
            </a:r>
            <a:endParaRPr lang="en-US" altLang="en-US" dirty="0"/>
          </a:p>
          <a:p>
            <a:r>
              <a:rPr lang="en-US" altLang="en-US" sz="2800" dirty="0">
                <a:hlinkClick r:id="rId3"/>
              </a:rPr>
              <a:t>http://intranet.massgeneral.org/PARC/ehs.html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                               OR</a:t>
            </a:r>
          </a:p>
          <a:p>
            <a:r>
              <a:rPr lang="en-US" altLang="en-US" sz="2800" dirty="0"/>
              <a:t>Partners tab</a:t>
            </a:r>
            <a:r>
              <a:rPr lang="en-US" altLang="en-US" sz="2800" dirty="0">
                <a:sym typeface="Wingdings" panose="05000000000000000000" pitchFamily="2" charset="2"/>
              </a:rPr>
              <a:t> Safety reporting MGH</a:t>
            </a:r>
            <a:endParaRPr lang="en-US" alt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07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03">
            <a:extLst>
              <a:ext uri="{FF2B5EF4-FFF2-40B4-BE49-F238E27FC236}">
                <a16:creationId xmlns:a16="http://schemas.microsoft.com/office/drawing/2014/main" id="{F5009469-380D-42E6-9E30-CEF282B77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25" rIns="92075" bIns="4602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altLang="en-US" sz="3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Emergency Preparedness</a:t>
            </a:r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4" name="Shape 104">
            <a:extLst>
              <a:ext uri="{FF2B5EF4-FFF2-40B4-BE49-F238E27FC236}">
                <a16:creationId xmlns:a16="http://schemas.microsoft.com/office/drawing/2014/main" id="{4CF8CB9A-C0E4-4FD4-AFE7-AC2DC1A6878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vert="horz" wrap="square" lIns="182550" tIns="46025" rIns="182550" bIns="46025" numCol="1" anchor="t" anchorCtr="0" compatLnSpc="1">
            <a:prstTxWarp prst="textNoShape">
              <a:avLst/>
            </a:prstTxWarp>
            <a:noAutofit/>
          </a:bodyPr>
          <a:lstStyle/>
          <a:p>
            <a:pPr indent="-190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Emergency preparedness is key to successfully evacuating a building in an emergency such as a fire.</a:t>
            </a: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Everyone must do their part: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Participate in fire drills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Keep emergency egress routes clear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Report any safety-related issues to EH&amp;S</a:t>
            </a:r>
          </a:p>
          <a:p>
            <a:pPr indent="-1905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None/>
              <a:defRPr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20" name="Shape 105">
            <a:extLst>
              <a:ext uri="{FF2B5EF4-FFF2-40B4-BE49-F238E27FC236}">
                <a16:creationId xmlns:a16="http://schemas.microsoft.com/office/drawing/2014/main" id="{0A033764-201E-4A91-846C-C745E25916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004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662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53">
            <a:extLst>
              <a:ext uri="{FF2B5EF4-FFF2-40B4-BE49-F238E27FC236}">
                <a16:creationId xmlns:a16="http://schemas.microsoft.com/office/drawing/2014/main" id="{9D2D9F22-8FE1-4277-B69F-08C9301D4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25" rIns="92075" bIns="4602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altLang="en-US" sz="36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Your Responsibilities</a:t>
            </a:r>
          </a:p>
        </p:txBody>
      </p:sp>
      <p:sp>
        <p:nvSpPr>
          <p:cNvPr id="154" name="Shape 154">
            <a:extLst>
              <a:ext uri="{FF2B5EF4-FFF2-40B4-BE49-F238E27FC236}">
                <a16:creationId xmlns:a16="http://schemas.microsoft.com/office/drawing/2014/main" id="{4FB09CFD-9AA4-4EAD-9087-5F47124428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vert="horz" wrap="square" lIns="182550" tIns="46025" rIns="182550" bIns="460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Evacuate as instructed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Take badge, keys, coat only if safe to do </a:t>
            </a:r>
          </a:p>
          <a:p>
            <a:pPr marL="457200" lvl="1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   so….do not delay exit!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Times New Roman"/>
              <a:buChar char="–"/>
              <a:defRPr/>
            </a:pPr>
            <a:r>
              <a:rPr lang="en-US" sz="2400" dirty="0"/>
              <a:t>Refusing to evacuate is a </a:t>
            </a:r>
            <a:r>
              <a:rPr lang="en-US" sz="2400" b="1" u="sng" dirty="0">
                <a:solidFill>
                  <a:srgbClr val="0070C0"/>
                </a:solidFill>
              </a:rPr>
              <a:t>personal </a:t>
            </a:r>
            <a:r>
              <a:rPr lang="en-US" sz="2400" b="1" u="sng" dirty="0">
                <a:ln>
                  <a:solidFill>
                    <a:schemeClr val="bg2">
                      <a:lumMod val="65000"/>
                      <a:lumOff val="35000"/>
                    </a:schemeClr>
                  </a:solidFill>
                </a:ln>
                <a:solidFill>
                  <a:srgbClr val="0070C0"/>
                </a:solidFill>
              </a:rPr>
              <a:t>finable offense$$$ from City of Cambridge Fire Department!</a:t>
            </a: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Meet your group at Rally Point in center of courtyard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DO NOT go for coffee or leave area!</a:t>
            </a: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Wait with group until instructed to                                                   re-enter the building</a:t>
            </a:r>
          </a:p>
        </p:txBody>
      </p:sp>
      <p:pic>
        <p:nvPicPr>
          <p:cNvPr id="21508" name="Picture 7" descr="o (1).jpg">
            <a:extLst>
              <a:ext uri="{FF2B5EF4-FFF2-40B4-BE49-F238E27FC236}">
                <a16:creationId xmlns:a16="http://schemas.microsoft.com/office/drawing/2014/main" id="{6F743D5A-BF58-43DC-B8FC-6B5155E14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13" y="719931"/>
            <a:ext cx="20970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5067A739-C148-43FB-A4FF-E1A2012D1F71}"/>
              </a:ext>
            </a:extLst>
          </p:cNvPr>
          <p:cNvSpPr/>
          <p:nvPr/>
        </p:nvSpPr>
        <p:spPr>
          <a:xfrm>
            <a:off x="8547356" y="419101"/>
            <a:ext cx="2590800" cy="2362200"/>
          </a:xfrm>
          <a:prstGeom prst="noSmoking">
            <a:avLst>
              <a:gd name="adj" fmla="val 51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95658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27">
            <a:extLst>
              <a:ext uri="{FF2B5EF4-FFF2-40B4-BE49-F238E27FC236}">
                <a16:creationId xmlns:a16="http://schemas.microsoft.com/office/drawing/2014/main" id="{C44B39B3-6711-4B9D-9B9F-8FAB5DE1B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25" rIns="92075" bIns="4602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altLang="en-US" sz="3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Floor Warden Responsibilities</a:t>
            </a:r>
          </a:p>
        </p:txBody>
      </p:sp>
      <p:sp>
        <p:nvSpPr>
          <p:cNvPr id="15363" name="Shape 128">
            <a:extLst>
              <a:ext uri="{FF2B5EF4-FFF2-40B4-BE49-F238E27FC236}">
                <a16:creationId xmlns:a16="http://schemas.microsoft.com/office/drawing/2014/main" id="{E7E9DF50-ED3D-446D-AAB1-658AEC4659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6095"/>
            <a:ext cx="10972800" cy="4525963"/>
          </a:xfrm>
        </p:spPr>
        <p:txBody>
          <a:bodyPr vert="horz" wrap="square" lIns="182550" tIns="46025" rIns="182550" bIns="460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75000"/>
              <a:buFont typeface="Noto Symbol"/>
              <a:buChar char="●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Wear Floor Warden Hat (yellow or orange)</a:t>
            </a:r>
          </a:p>
          <a:p>
            <a:pPr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75000"/>
              <a:buFont typeface="Noto Symbol"/>
              <a:buChar char="●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Coordinate Evacuation In An Orderly Fashion</a:t>
            </a:r>
          </a:p>
          <a:p>
            <a:pPr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75000"/>
              <a:buFont typeface="Noto Symbol"/>
              <a:buChar char="●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Check To Ensure Evacuation Is Complete </a:t>
            </a:r>
          </a:p>
          <a:p>
            <a:pPr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75000"/>
              <a:buFont typeface="Noto Symbol"/>
              <a:buChar char="●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Direct All Employees To “Rally Point”</a:t>
            </a:r>
          </a:p>
          <a:p>
            <a:pPr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75000"/>
              <a:buFont typeface="Noto Symbol"/>
              <a:buChar char="●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Coordinate Re-Entry</a:t>
            </a:r>
          </a:p>
          <a:p>
            <a:pPr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75000"/>
              <a:buFont typeface="Noto Symbol"/>
              <a:buChar char="●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Utilize Fire Drill Checklist</a:t>
            </a:r>
          </a:p>
        </p:txBody>
      </p:sp>
      <p:pic>
        <p:nvPicPr>
          <p:cNvPr id="15364" name="Shape 129">
            <a:extLst>
              <a:ext uri="{FF2B5EF4-FFF2-40B4-BE49-F238E27FC236}">
                <a16:creationId xmlns:a16="http://schemas.microsoft.com/office/drawing/2014/main" id="{5FFC3CDA-6041-4057-A9D3-FA341A50C3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85" y="2136798"/>
            <a:ext cx="17637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502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19">
            <a:extLst>
              <a:ext uri="{FF2B5EF4-FFF2-40B4-BE49-F238E27FC236}">
                <a16:creationId xmlns:a16="http://schemas.microsoft.com/office/drawing/2014/main" id="{09651AD7-37E0-4230-8D3B-6843D23BA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25" rIns="92075" bIns="4602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altLang="en-US" sz="3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Alarm Sequence of Events</a:t>
            </a:r>
          </a:p>
        </p:txBody>
      </p:sp>
      <p:sp>
        <p:nvSpPr>
          <p:cNvPr id="120" name="Shape 120">
            <a:extLst>
              <a:ext uri="{FF2B5EF4-FFF2-40B4-BE49-F238E27FC236}">
                <a16:creationId xmlns:a16="http://schemas.microsoft.com/office/drawing/2014/main" id="{49A28259-3B4E-4E30-BE36-2CDE046A20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4992"/>
            <a:ext cx="8229600" cy="4525962"/>
          </a:xfrm>
        </p:spPr>
        <p:txBody>
          <a:bodyPr vert="horz" wrap="square" lIns="182550" tIns="46025" rIns="182550" bIns="460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Pre-tone/ Strobe light</a:t>
            </a:r>
          </a:p>
          <a:p>
            <a:pPr indent="-1905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None/>
              <a:defRPr/>
            </a:pPr>
            <a:endParaRPr sz="2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Pre-Recorded Message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Plays twice</a:t>
            </a: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endParaRPr lang="en-US" sz="2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Evacuation Tone</a:t>
            </a:r>
          </a:p>
          <a:p>
            <a:pPr indent="-1905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None/>
              <a:defRPr/>
            </a:pPr>
            <a:endParaRPr sz="2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ymbol"/>
              <a:buChar char="●"/>
              <a:defRPr/>
            </a:pPr>
            <a:r>
              <a:rPr lang="en-US" sz="2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Instructional Message</a:t>
            </a:r>
          </a:p>
        </p:txBody>
      </p:sp>
      <p:pic>
        <p:nvPicPr>
          <p:cNvPr id="13316" name="Shape 121">
            <a:extLst>
              <a:ext uri="{FF2B5EF4-FFF2-40B4-BE49-F238E27FC236}">
                <a16:creationId xmlns:a16="http://schemas.microsoft.com/office/drawing/2014/main" id="{223FC9DF-B76F-46C3-ADCB-CFAE89CADF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 t="24750" r="30124" b="28123"/>
          <a:stretch>
            <a:fillRect/>
          </a:stretch>
        </p:blipFill>
        <p:spPr bwMode="auto">
          <a:xfrm>
            <a:off x="5386682" y="2142190"/>
            <a:ext cx="1981046" cy="27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hape 122">
            <a:extLst>
              <a:ext uri="{FF2B5EF4-FFF2-40B4-BE49-F238E27FC236}">
                <a16:creationId xmlns:a16="http://schemas.microsoft.com/office/drawing/2014/main" id="{4ABAD88E-5A09-4595-AB3A-BB18133428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61122" y="2669396"/>
            <a:ext cx="2894013" cy="83820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Times New Roman" panose="02020603050405020304" pitchFamily="18" charset="0"/>
              </a:rPr>
              <a:t>Listen &amp; Respond</a:t>
            </a:r>
          </a:p>
        </p:txBody>
      </p:sp>
    </p:spTree>
    <p:extLst>
      <p:ext uri="{BB962C8B-B14F-4D97-AF65-F5344CB8AC3E}">
        <p14:creationId xmlns:p14="http://schemas.microsoft.com/office/powerpoint/2010/main" val="20315986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34">
            <a:extLst>
              <a:ext uri="{FF2B5EF4-FFF2-40B4-BE49-F238E27FC236}">
                <a16:creationId xmlns:a16="http://schemas.microsoft.com/office/drawing/2014/main" id="{6CBB4A12-BAA6-4FD1-BE96-83D873352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9312" y="419101"/>
            <a:ext cx="8080375" cy="1143000"/>
          </a:xfrm>
        </p:spPr>
        <p:txBody>
          <a:bodyPr vert="horz" wrap="square" lIns="92075" tIns="46025" rIns="92075" bIns="4602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altLang="en-US" sz="36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Evacuation Stairwells</a:t>
            </a:r>
          </a:p>
        </p:txBody>
      </p:sp>
      <p:pic>
        <p:nvPicPr>
          <p:cNvPr id="17412" name="Shape 138">
            <a:extLst>
              <a:ext uri="{FF2B5EF4-FFF2-40B4-BE49-F238E27FC236}">
                <a16:creationId xmlns:a16="http://schemas.microsoft.com/office/drawing/2014/main" id="{75FDB94A-A0DF-415B-AFB0-7E27859C6ED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4" y="1679895"/>
            <a:ext cx="79057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B1A03-2F77-42DF-B032-EA50DA45473D}"/>
              </a:ext>
            </a:extLst>
          </p:cNvPr>
          <p:cNvSpPr txBox="1"/>
          <p:nvPr/>
        </p:nvSpPr>
        <p:spPr>
          <a:xfrm>
            <a:off x="2306973" y="5527995"/>
            <a:ext cx="47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NOT USE ELEVATORS</a:t>
            </a:r>
          </a:p>
        </p:txBody>
      </p:sp>
      <p:sp>
        <p:nvSpPr>
          <p:cNvPr id="7" name="&quot;No&quot; Symbol 8">
            <a:extLst>
              <a:ext uri="{FF2B5EF4-FFF2-40B4-BE49-F238E27FC236}">
                <a16:creationId xmlns:a16="http://schemas.microsoft.com/office/drawing/2014/main" id="{3283832E-9828-4477-B57C-A5287E0E0DE2}"/>
              </a:ext>
            </a:extLst>
          </p:cNvPr>
          <p:cNvSpPr/>
          <p:nvPr/>
        </p:nvSpPr>
        <p:spPr>
          <a:xfrm>
            <a:off x="3590488" y="3095191"/>
            <a:ext cx="777752" cy="763746"/>
          </a:xfrm>
          <a:prstGeom prst="noSmoking">
            <a:avLst>
              <a:gd name="adj" fmla="val 516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19023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44">
            <a:extLst>
              <a:ext uri="{FF2B5EF4-FFF2-40B4-BE49-F238E27FC236}">
                <a16:creationId xmlns:a16="http://schemas.microsoft.com/office/drawing/2014/main" id="{71F9E48B-82BE-4766-B1CD-F79AE6982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6" y="609600"/>
            <a:ext cx="8080375" cy="1143000"/>
          </a:xfrm>
        </p:spPr>
        <p:txBody>
          <a:bodyPr vert="horz" wrap="square" lIns="92075" tIns="46025" rIns="92075" bIns="46025" numCol="1" anchor="ctr" anchorCtr="0" compatLnSpc="1">
            <a:prstTxWarp prst="textNoShape">
              <a:avLst/>
            </a:prstTxWarp>
          </a:bodyPr>
          <a:lstStyle/>
          <a:p>
            <a:pPr>
              <a:buSzPct val="25000"/>
            </a:pPr>
            <a:r>
              <a:rPr lang="en-US" altLang="en-US" sz="36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Evacuation Route to Rally Point</a:t>
            </a:r>
          </a:p>
        </p:txBody>
      </p:sp>
      <p:pic>
        <p:nvPicPr>
          <p:cNvPr id="19460" name="Shape 148">
            <a:extLst>
              <a:ext uri="{FF2B5EF4-FFF2-40B4-BE49-F238E27FC236}">
                <a16:creationId xmlns:a16="http://schemas.microsoft.com/office/drawing/2014/main" id="{D3FF57D5-D25E-4C9F-8C7E-F931B62E3E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30" y="1449900"/>
            <a:ext cx="7259565" cy="46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289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44DD56E-C7C1-4606-93A4-B3DBCB23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 Extinguisher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EC052F6-8F02-43E6-829E-A3C757F18EE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7467600" cy="1092200"/>
          </a:xfrm>
        </p:spPr>
        <p:txBody>
          <a:bodyPr/>
          <a:lstStyle/>
          <a:p>
            <a:r>
              <a:rPr lang="en-US" altLang="en-US" dirty="0"/>
              <a:t>Only use if means of egress is blocked. Procedure = </a:t>
            </a:r>
            <a:r>
              <a:rPr lang="en-US" altLang="en-US" b="1" dirty="0">
                <a:solidFill>
                  <a:srgbClr val="0070C0"/>
                </a:solidFill>
              </a:rPr>
              <a:t>PASS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FBEB452-E313-4C50-A743-F71CFB5B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16213"/>
            <a:ext cx="3810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P</a:t>
            </a:r>
            <a:r>
              <a:rPr lang="en-US" altLang="en-US" sz="2400" b="1">
                <a:solidFill>
                  <a:srgbClr val="000000"/>
                </a:solidFill>
              </a:rPr>
              <a:t>ull</a:t>
            </a:r>
            <a:r>
              <a:rPr lang="en-US" altLang="en-US" sz="2400">
                <a:solidFill>
                  <a:srgbClr val="000000"/>
                </a:solidFill>
              </a:rPr>
              <a:t> the pin out of the fire extinguisher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A</a:t>
            </a:r>
            <a:r>
              <a:rPr lang="en-US" altLang="en-US" sz="2400" b="1">
                <a:solidFill>
                  <a:srgbClr val="000000"/>
                </a:solidFill>
              </a:rPr>
              <a:t>im</a:t>
            </a:r>
            <a:r>
              <a:rPr lang="en-US" altLang="en-US" sz="2400">
                <a:solidFill>
                  <a:srgbClr val="000000"/>
                </a:solidFill>
              </a:rPr>
              <a:t> at the base of the fire using the hose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S</a:t>
            </a:r>
            <a:r>
              <a:rPr lang="en-US" altLang="en-US" sz="2400" b="1">
                <a:solidFill>
                  <a:srgbClr val="000000"/>
                </a:solidFill>
              </a:rPr>
              <a:t>queeze</a:t>
            </a:r>
            <a:r>
              <a:rPr lang="en-US" altLang="en-US" sz="2400">
                <a:solidFill>
                  <a:srgbClr val="000000"/>
                </a:solidFill>
              </a:rPr>
              <a:t> the handle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Sz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S</a:t>
            </a:r>
            <a:r>
              <a:rPr lang="en-US" altLang="en-US" sz="2400" b="1">
                <a:solidFill>
                  <a:srgbClr val="000000"/>
                </a:solidFill>
              </a:rPr>
              <a:t>weep</a:t>
            </a:r>
            <a:r>
              <a:rPr lang="en-US" altLang="en-US" sz="2400">
                <a:solidFill>
                  <a:srgbClr val="000000"/>
                </a:solidFill>
              </a:rPr>
              <a:t> from side to side</a:t>
            </a:r>
          </a:p>
        </p:txBody>
      </p:sp>
      <p:pic>
        <p:nvPicPr>
          <p:cNvPr id="27653" name="Picture 11">
            <a:extLst>
              <a:ext uri="{FF2B5EF4-FFF2-40B4-BE49-F238E27FC236}">
                <a16:creationId xmlns:a16="http://schemas.microsoft.com/office/drawing/2014/main" id="{B27B0FF1-BB3A-46EE-A89E-C6FED0A9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40147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98E6-60A5-47C1-8029-F71F36F8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3067"/>
            <a:ext cx="10972800" cy="1143000"/>
          </a:xfrm>
        </p:spPr>
        <p:txBody>
          <a:bodyPr/>
          <a:lstStyle/>
          <a:p>
            <a:r>
              <a:rPr lang="en-US" sz="6000" b="1" dirty="0"/>
              <a:t>Incidents</a:t>
            </a:r>
          </a:p>
        </p:txBody>
      </p:sp>
    </p:spTree>
    <p:extLst>
      <p:ext uri="{BB962C8B-B14F-4D97-AF65-F5344CB8AC3E}">
        <p14:creationId xmlns:p14="http://schemas.microsoft.com/office/powerpoint/2010/main" val="14302686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465</Words>
  <Application>Microsoft Office PowerPoint</Application>
  <PresentationFormat>Widescreen</PresentationFormat>
  <Paragraphs>68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Noto Symbol</vt:lpstr>
      <vt:lpstr>Times New Roman</vt:lpstr>
      <vt:lpstr>Wingdings</vt:lpstr>
      <vt:lpstr>1_Office Theme</vt:lpstr>
      <vt:lpstr>Office Theme</vt:lpstr>
      <vt:lpstr>Evacuation</vt:lpstr>
      <vt:lpstr>Emergency Preparedness </vt:lpstr>
      <vt:lpstr>Your Responsibilities</vt:lpstr>
      <vt:lpstr>Floor Warden Responsibilities</vt:lpstr>
      <vt:lpstr>Alarm Sequence of Events</vt:lpstr>
      <vt:lpstr>Evacuation Stairwells</vt:lpstr>
      <vt:lpstr>Evacuation Route to Rally Point</vt:lpstr>
      <vt:lpstr>Fire Extinguisher</vt:lpstr>
      <vt:lpstr>Incidents</vt:lpstr>
      <vt:lpstr>Examples of Incidents</vt:lpstr>
      <vt:lpstr>Lab Post Potential Exposure Protocol</vt:lpstr>
      <vt:lpstr>Safety Reporting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Bedford</dc:creator>
  <cp:lastModifiedBy>Samant, Amruta</cp:lastModifiedBy>
  <cp:revision>11</cp:revision>
  <dcterms:created xsi:type="dcterms:W3CDTF">2018-05-14T19:43:49Z</dcterms:created>
  <dcterms:modified xsi:type="dcterms:W3CDTF">2018-05-30T14:37:41Z</dcterms:modified>
</cp:coreProperties>
</file>