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66" r:id="rId3"/>
    <p:sldId id="267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A92D4-2C6C-4302-8EBB-4DEAD0AB87B6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D6ABB-710F-434C-B7A0-44EAF46DB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6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CD203E6-2E66-4A9C-BB0C-A7C53717D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9CB7275F-E3EE-41BF-AB82-F37CB652A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BEC7748E-E871-44DD-AFFD-2225278B5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D9CD99-B6BD-4BEB-90C1-5EEEE245F9E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00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BF2BBD73-A804-4C31-A9B0-343D9D0A7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65054000-87A6-4831-A519-330AD62C7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SAA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	Know location(s) on every floor</a:t>
            </a:r>
          </a:p>
          <a:p>
            <a:pPr defTabSz="457200"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43ACA8E2-A8F0-4502-A7B8-F1D488A4C78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C37A741-15BA-4297-B63B-E284D54E08DE}" type="slidenum">
              <a:rPr lang="en-US" altLang="en-US" sz="1200">
                <a:latin typeface="Cambria" panose="02040503050406030204" pitchFamily="18" charset="0"/>
                <a:ea typeface="MS PGothic" panose="020B0600070205080204" pitchFamily="34" charset="-128"/>
              </a:rPr>
              <a:pPr algn="r" eaLnBrk="1" hangingPunct="1"/>
              <a:t>5</a:t>
            </a:fld>
            <a:endParaRPr lang="en-US" altLang="en-US" sz="1200"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83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3625B125-B6BE-4D99-B99A-F4E2635F5B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52BB0AB4-C145-4134-AD8F-B1349BDC4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----- Meeting Notes (9/4/13 15:24) -----</a:t>
            </a: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if percent can be filled then do it   </a:t>
            </a:r>
          </a:p>
          <a:p>
            <a:pPr defTabSz="457200"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 defTabSz="457200"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email kristina when botte is full and dated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11044ABF-390E-43F6-B797-6EB6384034D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5AE5E02-42A2-4B64-BBAE-AA607FF48025}" type="slidenum">
              <a:rPr lang="en-US" altLang="en-US" sz="1200">
                <a:latin typeface="Cambria" panose="02040503050406030204" pitchFamily="18" charset="0"/>
                <a:ea typeface="MS PGothic" panose="020B0600070205080204" pitchFamily="34" charset="-128"/>
              </a:rPr>
              <a:pPr algn="r" eaLnBrk="1" hangingPunct="1"/>
              <a:t>6</a:t>
            </a:fld>
            <a:endParaRPr lang="en-US" altLang="en-US" sz="1200"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65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D85290-54C6-42B9-B8C0-2AAF9AEA76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5AA19-BE57-4C84-8C08-C593ABDE3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92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8D74A8-EF21-4DFE-AD77-B81C699B40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D9D5-EE22-41D9-BF04-C67F695DE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45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B003B1-61DC-46CD-BD1E-4A66F5AF94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7A93-C384-46AE-B350-12C0EC78B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6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ED605D-F12F-44D8-ACAC-9E56D03CF3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D835-6E37-43FE-9E0A-78F1D492D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72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609275-C4E5-465C-8E3E-237360BB0A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1715C-B514-410F-AA84-43BFB049B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6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24A3E4-DBD3-4FC8-BCC8-0F34DEC7FC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C533-5CFE-4034-8181-65B9555A8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07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880473-7C33-46F4-8CBA-C37D46CF3F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077A-8730-4BD4-BC61-FDA1A3465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71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B1AF7DD-4B46-4F4C-900E-A158569D4F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65AD4-7220-49E7-BCCA-8E797FA1A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0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11BDD20-0819-4DC7-977E-178AE12A1F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DB0B7-2CC7-48BB-8F5C-93186A27C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16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722BC9-DB4D-455B-946D-D54FE1684A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7F911-2D61-4C8A-906E-C7A3A5021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3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1EE929-BDBD-4B4F-A2CB-1BAB9CAF7A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6067-CB2F-45B0-87CB-479D66F7F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69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Ragon_ppt_template_bkgrnd_3">
            <a:extLst>
              <a:ext uri="{FF2B5EF4-FFF2-40B4-BE49-F238E27FC236}">
                <a16:creationId xmlns:a16="http://schemas.microsoft.com/office/drawing/2014/main" id="{BC971FBF-1036-44B6-B5B5-26C764F9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logo_300">
            <a:extLst>
              <a:ext uri="{FF2B5EF4-FFF2-40B4-BE49-F238E27FC236}">
                <a16:creationId xmlns:a16="http://schemas.microsoft.com/office/drawing/2014/main" id="{46855951-19B2-4F6F-948D-1666BB85D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78538"/>
            <a:ext cx="3962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E0DEC43F-9100-4B18-AAFB-E41237CBA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BAF0DC5C-5578-4D40-A332-7B1CAA4E4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57C177-A5DE-4DB6-AE99-166D5CEA4C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68800" y="63246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C77AED-CC86-4A2A-A339-06A7D98D8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35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source=images&amp;cd=&amp;cad=rja&amp;docid=-hcMTggr98sIuM&amp;tbnid=q1xI6-ReTb1LVM:&amp;ved=0CAgQjRwwAA&amp;url=http://ghs-chemical-labels.co.uk/&amp;ei=Po0mUdmNPIu60AGu84HYBQ&amp;psig=AFQjCNFOJWH59iodGfkcnntrLoMTazUHfg&amp;ust=136156742302490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C7D0-34F4-47D3-B116-C9125047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355229"/>
            <a:ext cx="10972800" cy="1143000"/>
          </a:xfrm>
        </p:spPr>
        <p:txBody>
          <a:bodyPr/>
          <a:lstStyle/>
          <a:p>
            <a:r>
              <a:rPr lang="en-US" sz="6000" b="1" dirty="0"/>
              <a:t>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209702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B993DC0E-3E58-4669-8FA5-FC182D4B1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Biohazard Waste 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B0A17E57-6A4A-4416-AF28-8E42BA03C2C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70C0"/>
                </a:solidFill>
              </a:rPr>
              <a:t>Definition:</a:t>
            </a:r>
          </a:p>
          <a:p>
            <a:pPr lvl="1"/>
            <a:r>
              <a:rPr lang="en-US" altLang="en-US" sz="2400"/>
              <a:t>Blood and blood products</a:t>
            </a:r>
          </a:p>
          <a:p>
            <a:pPr lvl="1"/>
            <a:r>
              <a:rPr lang="en-US" altLang="en-US" sz="2400"/>
              <a:t>Pathological waste</a:t>
            </a:r>
          </a:p>
          <a:p>
            <a:pPr lvl="1"/>
            <a:r>
              <a:rPr lang="en-US" altLang="en-US" sz="2400"/>
              <a:t>Cultures and stocks of infectious agents and associated materials</a:t>
            </a:r>
          </a:p>
          <a:p>
            <a:pPr lvl="1"/>
            <a:r>
              <a:rPr lang="en-US" altLang="en-US" sz="2400"/>
              <a:t>Contaminated infectious animal waste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</a:rPr>
              <a:t>Sharps (anything physically dangerous that can poke/puncture/cut/scrape </a:t>
            </a:r>
            <a:r>
              <a:rPr lang="en-US" altLang="en-US" sz="2400" i="1">
                <a:solidFill>
                  <a:schemeClr val="accent2"/>
                </a:solidFill>
              </a:rPr>
              <a:t>even if it is not biologically contaminated</a:t>
            </a:r>
            <a:r>
              <a:rPr lang="en-US" altLang="en-US" sz="240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altLang="en-US" sz="2400"/>
              <a:t>Biotech by-product effluents (liquids)</a:t>
            </a:r>
          </a:p>
          <a:p>
            <a:pPr lvl="1"/>
            <a:endParaRPr lang="en-US" altLang="en-US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D7453B19-9E48-4A90-804C-69571B51C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6" y="274639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6A26EDF1-794E-4CD0-A7FF-312CE666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Biohazard Waste in Main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FA5B-5207-4995-8DCA-C0DEC39843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9269" y="1417638"/>
            <a:ext cx="6241774" cy="4731923"/>
          </a:xfrm>
        </p:spPr>
        <p:txBody>
          <a:bodyPr>
            <a:normAutofit fontScale="85000" lnSpcReduction="20000"/>
          </a:bodyPr>
          <a:lstStyle/>
          <a:p>
            <a:pPr lvl="1">
              <a:defRPr/>
            </a:pPr>
            <a:r>
              <a:rPr lang="en-US" dirty="0" err="1"/>
              <a:t>Biowaste</a:t>
            </a:r>
            <a:r>
              <a:rPr lang="en-US" dirty="0"/>
              <a:t> Box</a:t>
            </a:r>
          </a:p>
          <a:p>
            <a:pPr lvl="2">
              <a:defRPr/>
            </a:pPr>
            <a:r>
              <a:rPr lang="en-US" sz="2200" dirty="0"/>
              <a:t>Utilize for non-sharp and non-liquid </a:t>
            </a:r>
            <a:r>
              <a:rPr lang="en-US" sz="2200" dirty="0" err="1"/>
              <a:t>biohazardous</a:t>
            </a:r>
            <a:r>
              <a:rPr lang="en-US" sz="2200" dirty="0"/>
              <a:t> waste</a:t>
            </a:r>
          </a:p>
          <a:p>
            <a:pPr lvl="2">
              <a:defRPr/>
            </a:pPr>
            <a:r>
              <a:rPr lang="en-US" sz="2200" dirty="0"/>
              <a:t>Line box with one red biohazard bag</a:t>
            </a:r>
          </a:p>
          <a:p>
            <a:pPr lvl="2">
              <a:defRPr/>
            </a:pPr>
            <a:r>
              <a:rPr lang="en-US" sz="2200" dirty="0"/>
              <a:t>Cover box when not in use (end of day, when not in use)</a:t>
            </a:r>
          </a:p>
          <a:p>
            <a:pPr lvl="1">
              <a:defRPr/>
            </a:pPr>
            <a:r>
              <a:rPr lang="en-US" dirty="0"/>
              <a:t>Sharps Container</a:t>
            </a:r>
          </a:p>
          <a:p>
            <a:pPr lvl="2">
              <a:defRPr/>
            </a:pPr>
            <a:r>
              <a:rPr lang="en-US" sz="2200" dirty="0"/>
              <a:t>Utilize for sharp items (syringes, lancets, glass </a:t>
            </a:r>
            <a:r>
              <a:rPr lang="en-US" sz="2200" dirty="0" err="1"/>
              <a:t>pasteur</a:t>
            </a:r>
            <a:r>
              <a:rPr lang="en-US" sz="2200" dirty="0"/>
              <a:t> pipettes, broken glass, blades, etc.) – regardless of whether they are </a:t>
            </a:r>
            <a:r>
              <a:rPr lang="en-US" sz="2200" dirty="0" err="1"/>
              <a:t>biocontaminated</a:t>
            </a:r>
            <a:r>
              <a:rPr lang="en-US" sz="2200" dirty="0"/>
              <a:t>!</a:t>
            </a:r>
          </a:p>
          <a:p>
            <a:pPr lvl="1">
              <a:defRPr/>
            </a:pPr>
            <a:r>
              <a:rPr lang="en-US" dirty="0"/>
              <a:t>Liquid Waste</a:t>
            </a:r>
          </a:p>
          <a:p>
            <a:pPr lvl="2">
              <a:defRPr/>
            </a:pPr>
            <a:r>
              <a:rPr lang="en-US" dirty="0"/>
              <a:t>Render non-infectious by chemical treatment with approved disinfectant </a:t>
            </a:r>
          </a:p>
          <a:p>
            <a:pPr lvl="2">
              <a:defRPr/>
            </a:pPr>
            <a:r>
              <a:rPr lang="en-US" dirty="0"/>
              <a:t>Carefully pour down sink, run water</a:t>
            </a:r>
          </a:p>
          <a:p>
            <a:pPr lvl="2">
              <a:defRPr/>
            </a:pPr>
            <a:endParaRPr lang="en-US" sz="2200" dirty="0"/>
          </a:p>
          <a:p>
            <a:pPr lvl="2">
              <a:defRPr/>
            </a:pPr>
            <a:endParaRPr lang="en-US" dirty="0"/>
          </a:p>
        </p:txBody>
      </p:sp>
      <p:pic>
        <p:nvPicPr>
          <p:cNvPr id="57348" name="Picture 6">
            <a:extLst>
              <a:ext uri="{FF2B5EF4-FFF2-40B4-BE49-F238E27FC236}">
                <a16:creationId xmlns:a16="http://schemas.microsoft.com/office/drawing/2014/main" id="{6902A448-1B4F-4732-A79E-458C623A2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1271589"/>
            <a:ext cx="255905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>
            <a:extLst>
              <a:ext uri="{FF2B5EF4-FFF2-40B4-BE49-F238E27FC236}">
                <a16:creationId xmlns:a16="http://schemas.microsoft.com/office/drawing/2014/main" id="{7B4E21C4-8A98-45C7-A987-F8A4657CB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90" y="3968336"/>
            <a:ext cx="20018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4D0C47-C7FE-4725-8199-8E11070DC72A}"/>
              </a:ext>
            </a:extLst>
          </p:cNvPr>
          <p:cNvSpPr txBox="1"/>
          <p:nvPr/>
        </p:nvSpPr>
        <p:spPr>
          <a:xfrm>
            <a:off x="9450456" y="1307991"/>
            <a:ext cx="2304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Chemically contaminated material CANNOT be put into </a:t>
            </a:r>
            <a:r>
              <a:rPr lang="en-US" dirty="0" err="1"/>
              <a:t>Biowaste</a:t>
            </a:r>
            <a:r>
              <a:rPr lang="en-US" dirty="0"/>
              <a:t> containers or down the sink</a:t>
            </a:r>
          </a:p>
        </p:txBody>
      </p:sp>
    </p:spTree>
    <p:extLst>
      <p:ext uri="{BB962C8B-B14F-4D97-AF65-F5344CB8AC3E}">
        <p14:creationId xmlns:p14="http://schemas.microsoft.com/office/powerpoint/2010/main" val="87569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49039CD1-A7BB-4B31-8753-92EEB1A17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Chemical (Hazardous) Waste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47B1EA6D-BD01-4E85-AFA7-155ED17759C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1"/>
            <a:ext cx="8077200" cy="4873625"/>
          </a:xfrm>
        </p:spPr>
        <p:txBody>
          <a:bodyPr/>
          <a:lstStyle/>
          <a:p>
            <a:r>
              <a:rPr lang="en-US" altLang="en-US" b="1">
                <a:solidFill>
                  <a:srgbClr val="0070C0"/>
                </a:solidFill>
              </a:rPr>
              <a:t>Definition:</a:t>
            </a:r>
          </a:p>
          <a:p>
            <a:pPr lvl="1"/>
            <a:r>
              <a:rPr lang="en-US" altLang="en-US"/>
              <a:t>Chemical that exhibits characteristics of being:</a:t>
            </a:r>
          </a:p>
          <a:p>
            <a:pPr lvl="2"/>
            <a:r>
              <a:rPr lang="en-US" altLang="en-US" sz="2000"/>
              <a:t>toxic</a:t>
            </a:r>
          </a:p>
          <a:p>
            <a:pPr lvl="2"/>
            <a:r>
              <a:rPr lang="en-US" altLang="en-US" sz="2000"/>
              <a:t>flammable</a:t>
            </a:r>
          </a:p>
          <a:p>
            <a:pPr lvl="2"/>
            <a:r>
              <a:rPr lang="en-US" altLang="en-US" sz="2000"/>
              <a:t>corrosive</a:t>
            </a:r>
          </a:p>
          <a:p>
            <a:pPr lvl="2"/>
            <a:r>
              <a:rPr lang="en-US" altLang="en-US" sz="2000"/>
              <a:t>reactive</a:t>
            </a:r>
          </a:p>
          <a:p>
            <a:pPr lvl="1"/>
            <a:r>
              <a:rPr lang="en-US" altLang="en-US"/>
              <a:t>Hazard determination:</a:t>
            </a:r>
          </a:p>
          <a:p>
            <a:pPr lvl="2"/>
            <a:r>
              <a:rPr lang="en-US" altLang="en-US" sz="2000"/>
              <a:t>Refer to SDS (safety data sheet)</a:t>
            </a:r>
          </a:p>
          <a:p>
            <a:pPr lvl="2"/>
            <a:r>
              <a:rPr lang="en-US" altLang="en-US" sz="2000"/>
              <a:t>Contact EH&amp;S</a:t>
            </a:r>
          </a:p>
          <a:p>
            <a:pPr lvl="1"/>
            <a:endParaRPr lang="en-US" altLang="en-US"/>
          </a:p>
        </p:txBody>
      </p:sp>
      <p:pic>
        <p:nvPicPr>
          <p:cNvPr id="62468" name="Picture 4" descr="File:GHS-pictogram-skull.svg">
            <a:hlinkClick r:id="" action="ppaction://noaction"/>
            <a:extLst>
              <a:ext uri="{FF2B5EF4-FFF2-40B4-BE49-F238E27FC236}">
                <a16:creationId xmlns:a16="http://schemas.microsoft.com/office/drawing/2014/main" id="{B43F3459-F820-4BEC-AD5C-FE44D85FD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7352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" descr="File:GHS-pictogram-acid.svg">
            <a:hlinkClick r:id="" action="ppaction://noaction"/>
            <a:extLst>
              <a:ext uri="{FF2B5EF4-FFF2-40B4-BE49-F238E27FC236}">
                <a16:creationId xmlns:a16="http://schemas.microsoft.com/office/drawing/2014/main" id="{A086C479-ED51-4AFD-98EE-E25642EE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27352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2" descr="http://ghs-chemical-labels.co.uk/flame.jpg">
            <a:hlinkClick r:id="rId4"/>
            <a:extLst>
              <a:ext uri="{FF2B5EF4-FFF2-40B4-BE49-F238E27FC236}">
                <a16:creationId xmlns:a16="http://schemas.microsoft.com/office/drawing/2014/main" id="{C154C7E0-E9FE-4A46-81FF-BF78F5A46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27352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6" descr="File:GHS-pictogram-explos.svg">
            <a:hlinkClick r:id="" action="ppaction://noaction"/>
            <a:extLst>
              <a:ext uri="{FF2B5EF4-FFF2-40B4-BE49-F238E27FC236}">
                <a16:creationId xmlns:a16="http://schemas.microsoft.com/office/drawing/2014/main" id="{22E53040-6C59-4627-8BBA-C385309E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7352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Box 8">
            <a:extLst>
              <a:ext uri="{FF2B5EF4-FFF2-40B4-BE49-F238E27FC236}">
                <a16:creationId xmlns:a16="http://schemas.microsoft.com/office/drawing/2014/main" id="{E87541CE-936D-47C3-9348-DEA7DAC2B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08664"/>
            <a:ext cx="5562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</a:rPr>
              <a:t>Chemical waste cannot go down the drain!</a:t>
            </a:r>
          </a:p>
        </p:txBody>
      </p:sp>
    </p:spTree>
    <p:extLst>
      <p:ext uri="{BB962C8B-B14F-4D97-AF65-F5344CB8AC3E}">
        <p14:creationId xmlns:p14="http://schemas.microsoft.com/office/powerpoint/2010/main" val="381808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19D70A45-2483-4867-928E-9F35180F13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600"/>
              <a:t>Chemical (Hazardous) Waste</a:t>
            </a:r>
          </a:p>
        </p:txBody>
      </p:sp>
      <p:sp>
        <p:nvSpPr>
          <p:cNvPr id="95235" name="TextBox 2">
            <a:extLst>
              <a:ext uri="{FF2B5EF4-FFF2-40B4-BE49-F238E27FC236}">
                <a16:creationId xmlns:a16="http://schemas.microsoft.com/office/drawing/2014/main" id="{83262FEC-E4EA-4561-96A5-FC8916101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6" y="1625601"/>
            <a:ext cx="7997825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150" indent="-28575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latin typeface="+mn-lt"/>
                <a:ea typeface="MS PGothic" panose="020B0600070205080204" pitchFamily="34" charset="-128"/>
              </a:rPr>
              <a:t>Hazardous Waste Accumulation and Storage takes place in “Satellite Accumulation Areas” or “SAA’s”: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latin typeface="+mn-lt"/>
              <a:ea typeface="MS PGothic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  <a:ea typeface="MS PGothic" panose="020B0600070205080204" pitchFamily="34" charset="-128"/>
              </a:rPr>
              <a:t>Typically located in a fume hood</a:t>
            </a:r>
          </a:p>
        </p:txBody>
      </p:sp>
      <p:pic>
        <p:nvPicPr>
          <p:cNvPr id="63492" name="Picture 3" descr="photo.JPG">
            <a:extLst>
              <a:ext uri="{FF2B5EF4-FFF2-40B4-BE49-F238E27FC236}">
                <a16:creationId xmlns:a16="http://schemas.microsoft.com/office/drawing/2014/main" id="{7D29F93A-6DDD-45D2-86E7-BD206F94F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1"/>
            <a:ext cx="422433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5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SAA Tags.jpeg">
            <a:extLst>
              <a:ext uri="{FF2B5EF4-FFF2-40B4-BE49-F238E27FC236}">
                <a16:creationId xmlns:a16="http://schemas.microsoft.com/office/drawing/2014/main" id="{87DBDE5B-62DF-4DC7-99FB-74F284472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3655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943D9A94-6309-4847-8B6E-6A1B165A6B34}"/>
              </a:ext>
            </a:extLst>
          </p:cNvPr>
          <p:cNvSpPr>
            <a:spLocks/>
          </p:cNvSpPr>
          <p:nvPr/>
        </p:nvSpPr>
        <p:spPr bwMode="auto">
          <a:xfrm>
            <a:off x="3989388" y="2784475"/>
            <a:ext cx="373062" cy="903288"/>
          </a:xfrm>
          <a:prstGeom prst="leftBrace">
            <a:avLst>
              <a:gd name="adj1" fmla="val 83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5013BF-2303-4C82-8DCC-83D2E547947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92464" y="3240089"/>
            <a:ext cx="865187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4D667C-74C1-4C3B-9DD1-C7739030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3055938"/>
            <a:ext cx="1404938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All chemicals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8E257FA-081F-48AC-B89B-87D14B388C81}"/>
              </a:ext>
            </a:extLst>
          </p:cNvPr>
          <p:cNvSpPr>
            <a:spLocks/>
          </p:cNvSpPr>
          <p:nvPr/>
        </p:nvSpPr>
        <p:spPr bwMode="auto">
          <a:xfrm rot="10800000">
            <a:off x="6704013" y="3810001"/>
            <a:ext cx="373062" cy="904875"/>
          </a:xfrm>
          <a:prstGeom prst="leftBrace">
            <a:avLst>
              <a:gd name="adj1" fmla="val 833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3E2DD-FA8A-4831-B499-CEC0ABAAC1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05639" y="4267200"/>
            <a:ext cx="12652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7148D2-B2C4-42D8-B1AE-CF861F777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6" y="4083051"/>
            <a:ext cx="1808163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Specific Hazards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35C95353-0AFF-437B-8FAF-55E0E8589DEB}"/>
              </a:ext>
            </a:extLst>
          </p:cNvPr>
          <p:cNvSpPr>
            <a:spLocks/>
          </p:cNvSpPr>
          <p:nvPr/>
        </p:nvSpPr>
        <p:spPr bwMode="auto">
          <a:xfrm>
            <a:off x="3989388" y="5394326"/>
            <a:ext cx="373062" cy="904875"/>
          </a:xfrm>
          <a:prstGeom prst="leftBrace">
            <a:avLst>
              <a:gd name="adj1" fmla="val 8332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8334C5-FFB1-4403-96F5-A03B34D8036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92464" y="5851525"/>
            <a:ext cx="865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8D0581-564D-4080-B6C5-999F4D5F3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5394326"/>
            <a:ext cx="1404938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latin typeface="+mn-lt"/>
                <a:ea typeface="MS PGothic" panose="020B0600070205080204" pitchFamily="34" charset="-128"/>
              </a:rPr>
              <a:t>Location and Contact Information</a:t>
            </a: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7979A39B-EDA9-4C25-A3F4-7730A989DBCD}"/>
              </a:ext>
            </a:extLst>
          </p:cNvPr>
          <p:cNvSpPr/>
          <p:nvPr/>
        </p:nvSpPr>
        <p:spPr>
          <a:xfrm>
            <a:off x="4362450" y="4795839"/>
            <a:ext cx="2465388" cy="59848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B2CAA6-02DE-4B89-9CA1-8D0C15D8C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26" y="1271371"/>
            <a:ext cx="284686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Questions?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mbedford@eheinc.com</a:t>
            </a:r>
          </a:p>
        </p:txBody>
      </p:sp>
    </p:spTree>
    <p:extLst>
      <p:ext uri="{BB962C8B-B14F-4D97-AF65-F5344CB8AC3E}">
        <p14:creationId xmlns:p14="http://schemas.microsoft.com/office/powerpoint/2010/main" val="25581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12" grpId="0"/>
      <p:bldP spid="14" grpId="0" animBg="1"/>
      <p:bldP spid="1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>
            <a:extLst>
              <a:ext uri="{FF2B5EF4-FFF2-40B4-BE49-F238E27FC236}">
                <a16:creationId xmlns:a16="http://schemas.microsoft.com/office/drawing/2014/main" id="{E9BECDF5-FA2E-4D06-AB69-D64E051DC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Waste Procedure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E59FF-7199-4C26-83BB-D41A0AF34C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2096" y="1411530"/>
            <a:ext cx="7924800" cy="44637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</a:rPr>
              <a:t>Trash (non-hazardous)</a:t>
            </a:r>
          </a:p>
          <a:p>
            <a:pPr lvl="1">
              <a:defRPr/>
            </a:pPr>
            <a:r>
              <a:rPr lang="en-US" dirty="0"/>
              <a:t>Custodial Staff are trained to remove regular trash from all rooms except tissue culture rooms</a:t>
            </a:r>
          </a:p>
          <a:p>
            <a:pPr lvl="1">
              <a:defRPr/>
            </a:pPr>
            <a:r>
              <a:rPr lang="en-US" dirty="0"/>
              <a:t>Custodial Staff </a:t>
            </a:r>
            <a:r>
              <a:rPr lang="en-US" b="1" dirty="0"/>
              <a:t>will not </a:t>
            </a:r>
            <a:r>
              <a:rPr lang="en-US" dirty="0"/>
              <a:t>remove trash labeled with hazard symbols</a:t>
            </a:r>
          </a:p>
          <a:p>
            <a:pPr lvl="1">
              <a:defRPr/>
            </a:pPr>
            <a:r>
              <a:rPr lang="en-US" dirty="0"/>
              <a:t>Empty chemical bottles may be disposed of in the regular trash bin if they have been rinsed and labels are removed or defaced. 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67588" name="Picture 4">
            <a:extLst>
              <a:ext uri="{FF2B5EF4-FFF2-40B4-BE49-F238E27FC236}">
                <a16:creationId xmlns:a16="http://schemas.microsoft.com/office/drawing/2014/main" id="{4E878A96-64BE-4B2B-8F8B-23B062E5C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 b="17844"/>
          <a:stretch>
            <a:fillRect/>
          </a:stretch>
        </p:blipFill>
        <p:spPr bwMode="auto">
          <a:xfrm>
            <a:off x="8613911" y="2648503"/>
            <a:ext cx="3194089" cy="2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165DF78-60DB-4713-A70A-5A19913EC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097" y="2642395"/>
            <a:ext cx="2445717" cy="2225675"/>
          </a:xfrm>
          <a:prstGeom prst="ellipse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A61E6EAD-5F87-4D01-AF88-DEE0DE29D16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1428" y="2918343"/>
            <a:ext cx="1734882" cy="164824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3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D9C5-7763-497F-9FCE-F2D31882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Empty Chemical Bottles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87164-035B-4211-BACC-BE888473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Either:</a:t>
            </a:r>
          </a:p>
          <a:p>
            <a:r>
              <a:rPr lang="en-US" sz="2800" dirty="0"/>
              <a:t>Triple rinse empty bottle, deface label and reuse as a waste bottle</a:t>
            </a:r>
          </a:p>
          <a:p>
            <a:pPr marL="0" indent="0">
              <a:buNone/>
            </a:pPr>
            <a:r>
              <a:rPr lang="en-US" b="1" dirty="0"/>
              <a:t>Or:</a:t>
            </a:r>
          </a:p>
          <a:p>
            <a:r>
              <a:rPr lang="en-US" sz="2800" dirty="0"/>
              <a:t>Clean</a:t>
            </a:r>
            <a:r>
              <a:rPr lang="en-US" sz="2800"/>
              <a:t>, empty bottles, </a:t>
            </a:r>
            <a:r>
              <a:rPr lang="en-US" sz="2800" dirty="0"/>
              <a:t>with labels removed or defaced can be put in regular trash (not Biohazard Bins)</a:t>
            </a:r>
          </a:p>
          <a:p>
            <a:r>
              <a:rPr lang="en-US" sz="2800" dirty="0"/>
              <a:t>Bottles that contained acutely hazardous materials of that have a residue that cannot be removed must be tagged and disposed of as chemical waste.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927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371</Words>
  <Application>Microsoft Office PowerPoint</Application>
  <PresentationFormat>Widescreen</PresentationFormat>
  <Paragraphs>63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MS PGothic</vt:lpstr>
      <vt:lpstr>Arial</vt:lpstr>
      <vt:lpstr>Calibri</vt:lpstr>
      <vt:lpstr>Cambria</vt:lpstr>
      <vt:lpstr>Wingdings</vt:lpstr>
      <vt:lpstr>1_Office Theme</vt:lpstr>
      <vt:lpstr>Waste Management</vt:lpstr>
      <vt:lpstr>Biohazard Waste </vt:lpstr>
      <vt:lpstr>Biohazard Waste in Main Lab</vt:lpstr>
      <vt:lpstr>Chemical (Hazardous) Waste</vt:lpstr>
      <vt:lpstr>Chemical (Hazardous) Waste</vt:lpstr>
      <vt:lpstr>PowerPoint Presentation</vt:lpstr>
      <vt:lpstr>Waste Procedure</vt:lpstr>
      <vt:lpstr>Empty Chemical Bottles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Your Safety….</dc:title>
  <dc:creator>Matt Bedford</dc:creator>
  <cp:lastModifiedBy>Bedford, Matthew</cp:lastModifiedBy>
  <cp:revision>35</cp:revision>
  <dcterms:created xsi:type="dcterms:W3CDTF">2018-05-24T18:17:29Z</dcterms:created>
  <dcterms:modified xsi:type="dcterms:W3CDTF">2018-08-17T18:53:59Z</dcterms:modified>
</cp:coreProperties>
</file>