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65" r:id="rId2"/>
    <p:sldId id="266" r:id="rId3"/>
    <p:sldId id="267" r:id="rId4"/>
    <p:sldId id="268" r:id="rId5"/>
    <p:sldId id="26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162" autoAdjust="0"/>
    <p:restoredTop sz="94660"/>
  </p:normalViewPr>
  <p:slideViewPr>
    <p:cSldViewPr snapToGrid="0">
      <p:cViewPr varScale="1">
        <p:scale>
          <a:sx n="72" d="100"/>
          <a:sy n="72" d="100"/>
        </p:scale>
        <p:origin x="528" y="78"/>
      </p:cViewPr>
      <p:guideLst/>
    </p:cSldViewPr>
  </p:slideViewPr>
  <p:notesTextViewPr>
    <p:cViewPr>
      <p:scale>
        <a:sx n="1" d="1"/>
        <a:sy n="1" d="1"/>
      </p:scale>
      <p:origin x="0" y="0"/>
    </p:cViewPr>
  </p:notesTextViewPr>
  <p:sorterViewPr>
    <p:cViewPr>
      <p:scale>
        <a:sx n="100" d="100"/>
        <a:sy n="100" d="100"/>
      </p:scale>
      <p:origin x="0" y="-103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DA92D4-2C6C-4302-8EBB-4DEAD0AB87B6}" type="datetimeFigureOut">
              <a:rPr lang="en-US" smtClean="0"/>
              <a:t>9/18/2018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9D6ABB-710F-434C-B7A0-44EAF46DB0D0}" type="slidenum">
              <a:rPr lang="en-US" smtClean="0"/>
              <a:t>‹#›</a:t>
            </a:fld>
            <a:endParaRPr lang="en-US"/>
          </a:p>
        </p:txBody>
      </p:sp>
    </p:spTree>
    <p:extLst>
      <p:ext uri="{BB962C8B-B14F-4D97-AF65-F5344CB8AC3E}">
        <p14:creationId xmlns:p14="http://schemas.microsoft.com/office/powerpoint/2010/main" val="2850962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a:extLst>
              <a:ext uri="{FF2B5EF4-FFF2-40B4-BE49-F238E27FC236}">
                <a16:creationId xmlns:a16="http://schemas.microsoft.com/office/drawing/2014/main" id="{EFCAB02E-18A3-41BB-9783-CE589C75DA41}"/>
              </a:ext>
            </a:extLst>
          </p:cNvPr>
          <p:cNvSpPr>
            <a:spLocks noGrp="1" noRot="1" noChangeAspect="1" noChangeArrowheads="1" noTextEdit="1"/>
          </p:cNvSpPr>
          <p:nvPr>
            <p:ph type="sldImg"/>
          </p:nvPr>
        </p:nvSpPr>
        <p:spPr>
          <a:ln/>
        </p:spPr>
      </p:sp>
      <p:sp>
        <p:nvSpPr>
          <p:cNvPr id="69635" name="Notes Placeholder 2">
            <a:extLst>
              <a:ext uri="{FF2B5EF4-FFF2-40B4-BE49-F238E27FC236}">
                <a16:creationId xmlns:a16="http://schemas.microsoft.com/office/drawing/2014/main" id="{7E2C90D3-2D1A-4C0F-9AF4-DED2DB18FD2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There is a detailed SOP about that which we all go trough and don’t pay attention to much until the day we need to TRANSPORT something … and than we look what others do … and we do that not necessarily correct …</a:t>
            </a:r>
          </a:p>
          <a:p>
            <a:r>
              <a:rPr lang="en-US" altLang="en-US" dirty="0">
                <a:latin typeface="Arial" panose="020B0604020202020204" pitchFamily="34" charset="0"/>
              </a:rPr>
              <a:t>FIXED samples plastic  clear –blue container – no gloves – must be disinfected with alcohol before removing from TC </a:t>
            </a:r>
          </a:p>
          <a:p>
            <a:r>
              <a:rPr lang="en-US" altLang="en-US" dirty="0">
                <a:latin typeface="Arial" panose="020B0604020202020204" pitchFamily="34" charset="0"/>
              </a:rPr>
              <a:t>Unfixed – autoclavable container – no gloves – disinfected with absorbent , samples locked , safely packed , wrapped … think of dropping that … </a:t>
            </a:r>
          </a:p>
          <a:p>
            <a:endParaRPr lang="en-US" altLang="en-US" dirty="0">
              <a:latin typeface="Arial" panose="020B0604020202020204" pitchFamily="34" charset="0"/>
            </a:endParaRPr>
          </a:p>
          <a:p>
            <a:endParaRPr lang="en-US" altLang="en-US" dirty="0">
              <a:latin typeface="Arial" panose="020B0604020202020204" pitchFamily="34" charset="0"/>
            </a:endParaRPr>
          </a:p>
        </p:txBody>
      </p:sp>
      <p:sp>
        <p:nvSpPr>
          <p:cNvPr id="69636" name="Slide Number Placeholder 3">
            <a:extLst>
              <a:ext uri="{FF2B5EF4-FFF2-40B4-BE49-F238E27FC236}">
                <a16:creationId xmlns:a16="http://schemas.microsoft.com/office/drawing/2014/main" id="{1478CB4D-048E-4784-8BED-E24CAA9EC92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95E2CCD-6470-4535-B58C-73AD65DDD6B6}" type="slidenum">
              <a:rPr lang="en-US" altLang="en-US" smtClean="0"/>
              <a:pPr/>
              <a:t>2</a:t>
            </a:fld>
            <a:endParaRPr lang="en-US" altLang="en-US"/>
          </a:p>
        </p:txBody>
      </p:sp>
    </p:spTree>
    <p:extLst>
      <p:ext uri="{BB962C8B-B14F-4D97-AF65-F5344CB8AC3E}">
        <p14:creationId xmlns:p14="http://schemas.microsoft.com/office/powerpoint/2010/main" val="1285998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a:extLst>
              <a:ext uri="{FF2B5EF4-FFF2-40B4-BE49-F238E27FC236}">
                <a16:creationId xmlns:a16="http://schemas.microsoft.com/office/drawing/2014/main" id="{0A35B630-1618-4605-A29A-9E26B383A3ED}"/>
              </a:ext>
            </a:extLst>
          </p:cNvPr>
          <p:cNvSpPr>
            <a:spLocks noGrp="1" noRot="1" noChangeAspect="1" noChangeArrowheads="1" noTextEdit="1"/>
          </p:cNvSpPr>
          <p:nvPr>
            <p:ph type="sldImg"/>
          </p:nvPr>
        </p:nvSpPr>
        <p:spPr>
          <a:ln/>
        </p:spPr>
      </p:sp>
      <p:sp>
        <p:nvSpPr>
          <p:cNvPr id="71683" name="Notes Placeholder 2">
            <a:extLst>
              <a:ext uri="{FF2B5EF4-FFF2-40B4-BE49-F238E27FC236}">
                <a16:creationId xmlns:a16="http://schemas.microsoft.com/office/drawing/2014/main" id="{7660B26A-4C5E-4137-A32E-011C397E601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71684" name="Slide Number Placeholder 3">
            <a:extLst>
              <a:ext uri="{FF2B5EF4-FFF2-40B4-BE49-F238E27FC236}">
                <a16:creationId xmlns:a16="http://schemas.microsoft.com/office/drawing/2014/main" id="{35D32368-00C7-492E-AAAC-1346E7F19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3CA4F5D-5214-41B9-ADC3-418153101E40}" type="slidenum">
              <a:rPr lang="en-US" altLang="en-US" smtClean="0"/>
              <a:pPr/>
              <a:t>3</a:t>
            </a:fld>
            <a:endParaRPr lang="en-US" altLang="en-US"/>
          </a:p>
        </p:txBody>
      </p:sp>
    </p:spTree>
    <p:extLst>
      <p:ext uri="{BB962C8B-B14F-4D97-AF65-F5344CB8AC3E}">
        <p14:creationId xmlns:p14="http://schemas.microsoft.com/office/powerpoint/2010/main" val="21553289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a:extLst>
              <a:ext uri="{FF2B5EF4-FFF2-40B4-BE49-F238E27FC236}">
                <a16:creationId xmlns:a16="http://schemas.microsoft.com/office/drawing/2014/main" id="{ABD85290-54C6-42B9-B8C0-2AAF9AEA765A}"/>
              </a:ext>
            </a:extLst>
          </p:cNvPr>
          <p:cNvSpPr>
            <a:spLocks noGrp="1" noChangeArrowheads="1"/>
          </p:cNvSpPr>
          <p:nvPr>
            <p:ph type="sldNum" sz="quarter" idx="10"/>
          </p:nvPr>
        </p:nvSpPr>
        <p:spPr>
          <a:ln/>
        </p:spPr>
        <p:txBody>
          <a:bodyPr/>
          <a:lstStyle>
            <a:lvl1pPr>
              <a:defRPr/>
            </a:lvl1pPr>
          </a:lstStyle>
          <a:p>
            <a:pPr>
              <a:defRPr/>
            </a:pPr>
            <a:fld id="{4EC5AA19-BE57-4C84-8C08-C593ABDE3CC0}" type="slidenum">
              <a:rPr lang="en-US" altLang="en-US"/>
              <a:pPr>
                <a:defRPr/>
              </a:pPr>
              <a:t>‹#›</a:t>
            </a:fld>
            <a:endParaRPr lang="en-US" altLang="en-US"/>
          </a:p>
        </p:txBody>
      </p:sp>
    </p:spTree>
    <p:extLst>
      <p:ext uri="{BB962C8B-B14F-4D97-AF65-F5344CB8AC3E}">
        <p14:creationId xmlns:p14="http://schemas.microsoft.com/office/powerpoint/2010/main" val="2790920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E58D74A8-EF21-4DFE-AD77-B81C699B408E}"/>
              </a:ext>
            </a:extLst>
          </p:cNvPr>
          <p:cNvSpPr>
            <a:spLocks noGrp="1" noChangeArrowheads="1"/>
          </p:cNvSpPr>
          <p:nvPr>
            <p:ph type="sldNum" sz="quarter" idx="10"/>
          </p:nvPr>
        </p:nvSpPr>
        <p:spPr>
          <a:ln/>
        </p:spPr>
        <p:txBody>
          <a:bodyPr/>
          <a:lstStyle>
            <a:lvl1pPr>
              <a:defRPr/>
            </a:lvl1pPr>
          </a:lstStyle>
          <a:p>
            <a:pPr>
              <a:defRPr/>
            </a:pPr>
            <a:fld id="{AF25D9D5-EE22-41D9-BF04-C67F695DE374}" type="slidenum">
              <a:rPr lang="en-US" altLang="en-US"/>
              <a:pPr>
                <a:defRPr/>
              </a:pPr>
              <a:t>‹#›</a:t>
            </a:fld>
            <a:endParaRPr lang="en-US" altLang="en-US"/>
          </a:p>
        </p:txBody>
      </p:sp>
    </p:spTree>
    <p:extLst>
      <p:ext uri="{BB962C8B-B14F-4D97-AF65-F5344CB8AC3E}">
        <p14:creationId xmlns:p14="http://schemas.microsoft.com/office/powerpoint/2010/main" val="3887458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74B003B1-61DC-46CD-BD1E-4A66F5AF94CC}"/>
              </a:ext>
            </a:extLst>
          </p:cNvPr>
          <p:cNvSpPr>
            <a:spLocks noGrp="1" noChangeArrowheads="1"/>
          </p:cNvSpPr>
          <p:nvPr>
            <p:ph type="sldNum" sz="quarter" idx="10"/>
          </p:nvPr>
        </p:nvSpPr>
        <p:spPr>
          <a:ln/>
        </p:spPr>
        <p:txBody>
          <a:bodyPr/>
          <a:lstStyle>
            <a:lvl1pPr>
              <a:defRPr/>
            </a:lvl1pPr>
          </a:lstStyle>
          <a:p>
            <a:pPr>
              <a:defRPr/>
            </a:pPr>
            <a:fld id="{A2C17A93-C384-46AE-B350-12C0EC78B4BB}" type="slidenum">
              <a:rPr lang="en-US" altLang="en-US"/>
              <a:pPr>
                <a:defRPr/>
              </a:pPr>
              <a:t>‹#›</a:t>
            </a:fld>
            <a:endParaRPr lang="en-US" altLang="en-US"/>
          </a:p>
        </p:txBody>
      </p:sp>
    </p:spTree>
    <p:extLst>
      <p:ext uri="{BB962C8B-B14F-4D97-AF65-F5344CB8AC3E}">
        <p14:creationId xmlns:p14="http://schemas.microsoft.com/office/powerpoint/2010/main" val="3664264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B3ED605D-F12F-44D8-ACAC-9E56D03CF34F}"/>
              </a:ext>
            </a:extLst>
          </p:cNvPr>
          <p:cNvSpPr>
            <a:spLocks noGrp="1" noChangeArrowheads="1"/>
          </p:cNvSpPr>
          <p:nvPr>
            <p:ph type="sldNum" sz="quarter" idx="10"/>
          </p:nvPr>
        </p:nvSpPr>
        <p:spPr>
          <a:ln/>
        </p:spPr>
        <p:txBody>
          <a:bodyPr/>
          <a:lstStyle>
            <a:lvl1pPr>
              <a:defRPr/>
            </a:lvl1pPr>
          </a:lstStyle>
          <a:p>
            <a:pPr>
              <a:defRPr/>
            </a:pPr>
            <a:fld id="{FF09D835-6E37-43FE-9E0A-78F1D492DDC6}" type="slidenum">
              <a:rPr lang="en-US" altLang="en-US"/>
              <a:pPr>
                <a:defRPr/>
              </a:pPr>
              <a:t>‹#›</a:t>
            </a:fld>
            <a:endParaRPr lang="en-US" altLang="en-US"/>
          </a:p>
        </p:txBody>
      </p:sp>
    </p:spTree>
    <p:extLst>
      <p:ext uri="{BB962C8B-B14F-4D97-AF65-F5344CB8AC3E}">
        <p14:creationId xmlns:p14="http://schemas.microsoft.com/office/powerpoint/2010/main" val="843724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a:extLst>
              <a:ext uri="{FF2B5EF4-FFF2-40B4-BE49-F238E27FC236}">
                <a16:creationId xmlns:a16="http://schemas.microsoft.com/office/drawing/2014/main" id="{E6609275-C4E5-465C-8E3E-237360BB0A76}"/>
              </a:ext>
            </a:extLst>
          </p:cNvPr>
          <p:cNvSpPr>
            <a:spLocks noGrp="1" noChangeArrowheads="1"/>
          </p:cNvSpPr>
          <p:nvPr>
            <p:ph type="sldNum" sz="quarter" idx="10"/>
          </p:nvPr>
        </p:nvSpPr>
        <p:spPr>
          <a:ln/>
        </p:spPr>
        <p:txBody>
          <a:bodyPr/>
          <a:lstStyle>
            <a:lvl1pPr>
              <a:defRPr/>
            </a:lvl1pPr>
          </a:lstStyle>
          <a:p>
            <a:pPr>
              <a:defRPr/>
            </a:pPr>
            <a:fld id="{B7A1715C-B514-410F-AA84-43BFB049B7A4}" type="slidenum">
              <a:rPr lang="en-US" altLang="en-US"/>
              <a:pPr>
                <a:defRPr/>
              </a:pPr>
              <a:t>‹#›</a:t>
            </a:fld>
            <a:endParaRPr lang="en-US" altLang="en-US"/>
          </a:p>
        </p:txBody>
      </p:sp>
    </p:spTree>
    <p:extLst>
      <p:ext uri="{BB962C8B-B14F-4D97-AF65-F5344CB8AC3E}">
        <p14:creationId xmlns:p14="http://schemas.microsoft.com/office/powerpoint/2010/main" val="69364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a:extLst>
              <a:ext uri="{FF2B5EF4-FFF2-40B4-BE49-F238E27FC236}">
                <a16:creationId xmlns:a16="http://schemas.microsoft.com/office/drawing/2014/main" id="{5124A3E4-DBD3-4FC8-BCC8-0F34DEC7FCDC}"/>
              </a:ext>
            </a:extLst>
          </p:cNvPr>
          <p:cNvSpPr>
            <a:spLocks noGrp="1" noChangeArrowheads="1"/>
          </p:cNvSpPr>
          <p:nvPr>
            <p:ph type="sldNum" sz="quarter" idx="10"/>
          </p:nvPr>
        </p:nvSpPr>
        <p:spPr>
          <a:ln/>
        </p:spPr>
        <p:txBody>
          <a:bodyPr/>
          <a:lstStyle>
            <a:lvl1pPr>
              <a:defRPr/>
            </a:lvl1pPr>
          </a:lstStyle>
          <a:p>
            <a:pPr>
              <a:defRPr/>
            </a:pPr>
            <a:fld id="{04CAC533-5CFE-4034-8181-65B9555A895A}" type="slidenum">
              <a:rPr lang="en-US" altLang="en-US"/>
              <a:pPr>
                <a:defRPr/>
              </a:pPr>
              <a:t>‹#›</a:t>
            </a:fld>
            <a:endParaRPr lang="en-US" altLang="en-US"/>
          </a:p>
        </p:txBody>
      </p:sp>
    </p:spTree>
    <p:extLst>
      <p:ext uri="{BB962C8B-B14F-4D97-AF65-F5344CB8AC3E}">
        <p14:creationId xmlns:p14="http://schemas.microsoft.com/office/powerpoint/2010/main" val="460075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a:extLst>
              <a:ext uri="{FF2B5EF4-FFF2-40B4-BE49-F238E27FC236}">
                <a16:creationId xmlns:a16="http://schemas.microsoft.com/office/drawing/2014/main" id="{11880473-7C33-46F4-8CBA-C37D46CF3F85}"/>
              </a:ext>
            </a:extLst>
          </p:cNvPr>
          <p:cNvSpPr>
            <a:spLocks noGrp="1" noChangeArrowheads="1"/>
          </p:cNvSpPr>
          <p:nvPr>
            <p:ph type="sldNum" sz="quarter" idx="10"/>
          </p:nvPr>
        </p:nvSpPr>
        <p:spPr>
          <a:ln/>
        </p:spPr>
        <p:txBody>
          <a:bodyPr/>
          <a:lstStyle>
            <a:lvl1pPr>
              <a:defRPr/>
            </a:lvl1pPr>
          </a:lstStyle>
          <a:p>
            <a:pPr>
              <a:defRPr/>
            </a:pPr>
            <a:fld id="{E01F077A-8730-4BD4-BC61-FDA1A3465F9C}" type="slidenum">
              <a:rPr lang="en-US" altLang="en-US"/>
              <a:pPr>
                <a:defRPr/>
              </a:pPr>
              <a:t>‹#›</a:t>
            </a:fld>
            <a:endParaRPr lang="en-US" altLang="en-US"/>
          </a:p>
        </p:txBody>
      </p:sp>
    </p:spTree>
    <p:extLst>
      <p:ext uri="{BB962C8B-B14F-4D97-AF65-F5344CB8AC3E}">
        <p14:creationId xmlns:p14="http://schemas.microsoft.com/office/powerpoint/2010/main" val="1076718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a:extLst>
              <a:ext uri="{FF2B5EF4-FFF2-40B4-BE49-F238E27FC236}">
                <a16:creationId xmlns:a16="http://schemas.microsoft.com/office/drawing/2014/main" id="{0B1AF7DD-4B46-4F4C-900E-A158569D4FAD}"/>
              </a:ext>
            </a:extLst>
          </p:cNvPr>
          <p:cNvSpPr>
            <a:spLocks noGrp="1" noChangeArrowheads="1"/>
          </p:cNvSpPr>
          <p:nvPr>
            <p:ph type="sldNum" sz="quarter" idx="10"/>
          </p:nvPr>
        </p:nvSpPr>
        <p:spPr>
          <a:ln/>
        </p:spPr>
        <p:txBody>
          <a:bodyPr/>
          <a:lstStyle>
            <a:lvl1pPr>
              <a:defRPr/>
            </a:lvl1pPr>
          </a:lstStyle>
          <a:p>
            <a:pPr>
              <a:defRPr/>
            </a:pPr>
            <a:fld id="{E1465AD4-7220-49E7-BCCA-8E797FA1A6DE}" type="slidenum">
              <a:rPr lang="en-US" altLang="en-US"/>
              <a:pPr>
                <a:defRPr/>
              </a:pPr>
              <a:t>‹#›</a:t>
            </a:fld>
            <a:endParaRPr lang="en-US" altLang="en-US"/>
          </a:p>
        </p:txBody>
      </p:sp>
    </p:spTree>
    <p:extLst>
      <p:ext uri="{BB962C8B-B14F-4D97-AF65-F5344CB8AC3E}">
        <p14:creationId xmlns:p14="http://schemas.microsoft.com/office/powerpoint/2010/main" val="1142808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211BDD20-0819-4DC7-977E-178AE12A1FAC}"/>
              </a:ext>
            </a:extLst>
          </p:cNvPr>
          <p:cNvSpPr>
            <a:spLocks noGrp="1" noChangeArrowheads="1"/>
          </p:cNvSpPr>
          <p:nvPr>
            <p:ph type="sldNum" sz="quarter" idx="10"/>
          </p:nvPr>
        </p:nvSpPr>
        <p:spPr>
          <a:ln/>
        </p:spPr>
        <p:txBody>
          <a:bodyPr/>
          <a:lstStyle>
            <a:lvl1pPr>
              <a:defRPr/>
            </a:lvl1pPr>
          </a:lstStyle>
          <a:p>
            <a:pPr>
              <a:defRPr/>
            </a:pPr>
            <a:fld id="{45EDB0B7-2CC7-48BB-8F5C-93186A27C674}" type="slidenum">
              <a:rPr lang="en-US" altLang="en-US"/>
              <a:pPr>
                <a:defRPr/>
              </a:pPr>
              <a:t>‹#›</a:t>
            </a:fld>
            <a:endParaRPr lang="en-US" altLang="en-US"/>
          </a:p>
        </p:txBody>
      </p:sp>
    </p:spTree>
    <p:extLst>
      <p:ext uri="{BB962C8B-B14F-4D97-AF65-F5344CB8AC3E}">
        <p14:creationId xmlns:p14="http://schemas.microsoft.com/office/powerpoint/2010/main" val="1118165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a:extLst>
              <a:ext uri="{FF2B5EF4-FFF2-40B4-BE49-F238E27FC236}">
                <a16:creationId xmlns:a16="http://schemas.microsoft.com/office/drawing/2014/main" id="{F6722BC9-DB4D-455B-946D-D54FE1684AEC}"/>
              </a:ext>
            </a:extLst>
          </p:cNvPr>
          <p:cNvSpPr>
            <a:spLocks noGrp="1" noChangeArrowheads="1"/>
          </p:cNvSpPr>
          <p:nvPr>
            <p:ph type="sldNum" sz="quarter" idx="10"/>
          </p:nvPr>
        </p:nvSpPr>
        <p:spPr>
          <a:ln/>
        </p:spPr>
        <p:txBody>
          <a:bodyPr/>
          <a:lstStyle>
            <a:lvl1pPr>
              <a:defRPr/>
            </a:lvl1pPr>
          </a:lstStyle>
          <a:p>
            <a:pPr>
              <a:defRPr/>
            </a:pPr>
            <a:fld id="{0F57F911-2D61-4C8A-906E-C7A3A502130B}" type="slidenum">
              <a:rPr lang="en-US" altLang="en-US"/>
              <a:pPr>
                <a:defRPr/>
              </a:pPr>
              <a:t>‹#›</a:t>
            </a:fld>
            <a:endParaRPr lang="en-US" altLang="en-US"/>
          </a:p>
        </p:txBody>
      </p:sp>
    </p:spTree>
    <p:extLst>
      <p:ext uri="{BB962C8B-B14F-4D97-AF65-F5344CB8AC3E}">
        <p14:creationId xmlns:p14="http://schemas.microsoft.com/office/powerpoint/2010/main" val="1684036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a:extLst>
              <a:ext uri="{FF2B5EF4-FFF2-40B4-BE49-F238E27FC236}">
                <a16:creationId xmlns:a16="http://schemas.microsoft.com/office/drawing/2014/main" id="{0B1EE929-BDBD-4B4F-A2CB-1BAB9CAF7A28}"/>
              </a:ext>
            </a:extLst>
          </p:cNvPr>
          <p:cNvSpPr>
            <a:spLocks noGrp="1" noChangeArrowheads="1"/>
          </p:cNvSpPr>
          <p:nvPr>
            <p:ph type="sldNum" sz="quarter" idx="10"/>
          </p:nvPr>
        </p:nvSpPr>
        <p:spPr>
          <a:ln/>
        </p:spPr>
        <p:txBody>
          <a:bodyPr/>
          <a:lstStyle>
            <a:lvl1pPr>
              <a:defRPr/>
            </a:lvl1pPr>
          </a:lstStyle>
          <a:p>
            <a:pPr>
              <a:defRPr/>
            </a:pPr>
            <a:fld id="{F8EB6067-CB2F-45B0-87CB-479D66F7FDF1}" type="slidenum">
              <a:rPr lang="en-US" altLang="en-US"/>
              <a:pPr>
                <a:defRPr/>
              </a:pPr>
              <a:t>‹#›</a:t>
            </a:fld>
            <a:endParaRPr lang="en-US" altLang="en-US"/>
          </a:p>
        </p:txBody>
      </p:sp>
    </p:spTree>
    <p:extLst>
      <p:ext uri="{BB962C8B-B14F-4D97-AF65-F5344CB8AC3E}">
        <p14:creationId xmlns:p14="http://schemas.microsoft.com/office/powerpoint/2010/main" val="832691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6" descr="Ragon_ppt_template_bkgrnd_3">
            <a:extLst>
              <a:ext uri="{FF2B5EF4-FFF2-40B4-BE49-F238E27FC236}">
                <a16:creationId xmlns:a16="http://schemas.microsoft.com/office/drawing/2014/main" id="{BC971FBF-1036-44B6-B5B5-26C764F9C085}"/>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10" descr="logo_300">
            <a:extLst>
              <a:ext uri="{FF2B5EF4-FFF2-40B4-BE49-F238E27FC236}">
                <a16:creationId xmlns:a16="http://schemas.microsoft.com/office/drawing/2014/main" id="{46855951-19B2-4F6F-948D-1666BB85DE3F}"/>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924800" y="6078538"/>
            <a:ext cx="3962400" cy="703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2">
            <a:extLst>
              <a:ext uri="{FF2B5EF4-FFF2-40B4-BE49-F238E27FC236}">
                <a16:creationId xmlns:a16="http://schemas.microsoft.com/office/drawing/2014/main" id="{E0DEC43F-9100-4B18-AAFB-E41237CBA089}"/>
              </a:ext>
            </a:extLst>
          </p:cNvPr>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9" name="Rectangle 3">
            <a:extLst>
              <a:ext uri="{FF2B5EF4-FFF2-40B4-BE49-F238E27FC236}">
                <a16:creationId xmlns:a16="http://schemas.microsoft.com/office/drawing/2014/main" id="{BAF0DC5C-5578-4D40-A332-7B1CAA4E4E84}"/>
              </a:ext>
            </a:extLst>
          </p:cNvPr>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0" name="Rectangle 6">
            <a:extLst>
              <a:ext uri="{FF2B5EF4-FFF2-40B4-BE49-F238E27FC236}">
                <a16:creationId xmlns:a16="http://schemas.microsoft.com/office/drawing/2014/main" id="{AE57C177-A5DE-4DB6-AE99-166D5CEA4CA9}"/>
              </a:ext>
            </a:extLst>
          </p:cNvPr>
          <p:cNvSpPr>
            <a:spLocks noGrp="1" noChangeArrowheads="1"/>
          </p:cNvSpPr>
          <p:nvPr>
            <p:ph type="sldNum" sz="quarter" idx="4"/>
          </p:nvPr>
        </p:nvSpPr>
        <p:spPr bwMode="auto">
          <a:xfrm>
            <a:off x="4368800" y="6324600"/>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E5C77AED-CC86-4A2A-A339-06A7D98D8E08}" type="slidenum">
              <a:rPr lang="en-US" altLang="en-US"/>
              <a:pPr>
                <a:defRPr/>
              </a:pPr>
              <a:t>‹#›</a:t>
            </a:fld>
            <a:endParaRPr lang="en-US" altLang="en-US"/>
          </a:p>
        </p:txBody>
      </p:sp>
    </p:spTree>
    <p:extLst>
      <p:ext uri="{BB962C8B-B14F-4D97-AF65-F5344CB8AC3E}">
        <p14:creationId xmlns:p14="http://schemas.microsoft.com/office/powerpoint/2010/main" val="24813562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000">
          <a:solidFill>
            <a:schemeClr val="tx1"/>
          </a:solidFill>
          <a:latin typeface="+mj-lt"/>
          <a:ea typeface="+mj-ea"/>
          <a:cs typeface="+mj-cs"/>
        </a:defRPr>
      </a:lvl1pPr>
      <a:lvl2pPr algn="ctr" rtl="0" eaLnBrk="0" fontAlgn="base" hangingPunct="0">
        <a:spcBef>
          <a:spcPct val="0"/>
        </a:spcBef>
        <a:spcAft>
          <a:spcPct val="0"/>
        </a:spcAft>
        <a:defRPr sz="4000">
          <a:solidFill>
            <a:schemeClr val="tx1"/>
          </a:solidFill>
          <a:latin typeface="Arial" charset="0"/>
        </a:defRPr>
      </a:lvl2pPr>
      <a:lvl3pPr algn="ctr" rtl="0" eaLnBrk="0" fontAlgn="base" hangingPunct="0">
        <a:spcBef>
          <a:spcPct val="0"/>
        </a:spcBef>
        <a:spcAft>
          <a:spcPct val="0"/>
        </a:spcAft>
        <a:defRPr sz="4000">
          <a:solidFill>
            <a:schemeClr val="tx1"/>
          </a:solidFill>
          <a:latin typeface="Arial" charset="0"/>
        </a:defRPr>
      </a:lvl3pPr>
      <a:lvl4pPr algn="ctr" rtl="0" eaLnBrk="0" fontAlgn="base" hangingPunct="0">
        <a:spcBef>
          <a:spcPct val="0"/>
        </a:spcBef>
        <a:spcAft>
          <a:spcPct val="0"/>
        </a:spcAft>
        <a:defRPr sz="4000">
          <a:solidFill>
            <a:schemeClr val="tx1"/>
          </a:solidFill>
          <a:latin typeface="Arial" charset="0"/>
        </a:defRPr>
      </a:lvl4pPr>
      <a:lvl5pPr algn="ctr" rtl="0" eaLnBrk="0" fontAlgn="base" hangingPunct="0">
        <a:spcBef>
          <a:spcPct val="0"/>
        </a:spcBef>
        <a:spcAft>
          <a:spcPct val="0"/>
        </a:spcAft>
        <a:defRPr sz="4000">
          <a:solidFill>
            <a:schemeClr val="tx1"/>
          </a:solidFill>
          <a:latin typeface="Arial" charset="0"/>
        </a:defRPr>
      </a:lvl5pPr>
      <a:lvl6pPr marL="457200" algn="ctr" rtl="0" fontAlgn="base">
        <a:spcBef>
          <a:spcPct val="0"/>
        </a:spcBef>
        <a:spcAft>
          <a:spcPct val="0"/>
        </a:spcAft>
        <a:defRPr sz="4000">
          <a:solidFill>
            <a:schemeClr val="tx1"/>
          </a:solidFill>
          <a:latin typeface="Arial" charset="0"/>
        </a:defRPr>
      </a:lvl6pPr>
      <a:lvl7pPr marL="914400" algn="ctr" rtl="0" fontAlgn="base">
        <a:spcBef>
          <a:spcPct val="0"/>
        </a:spcBef>
        <a:spcAft>
          <a:spcPct val="0"/>
        </a:spcAft>
        <a:defRPr sz="4000">
          <a:solidFill>
            <a:schemeClr val="tx1"/>
          </a:solidFill>
          <a:latin typeface="Arial" charset="0"/>
        </a:defRPr>
      </a:lvl7pPr>
      <a:lvl8pPr marL="1371600" algn="ctr" rtl="0" fontAlgn="base">
        <a:spcBef>
          <a:spcPct val="0"/>
        </a:spcBef>
        <a:spcAft>
          <a:spcPct val="0"/>
        </a:spcAft>
        <a:defRPr sz="4000">
          <a:solidFill>
            <a:schemeClr val="tx1"/>
          </a:solidFill>
          <a:latin typeface="Arial" charset="0"/>
        </a:defRPr>
      </a:lvl8pPr>
      <a:lvl9pPr marL="1828800" algn="ctr" rtl="0" fontAlgn="base">
        <a:spcBef>
          <a:spcPct val="0"/>
        </a:spcBef>
        <a:spcAft>
          <a:spcPct val="0"/>
        </a:spcAft>
        <a:defRPr sz="4000">
          <a:solidFill>
            <a:schemeClr val="tx1"/>
          </a:solidFill>
          <a:latin typeface="Arial" charset="0"/>
        </a:defRPr>
      </a:lvl9pPr>
    </p:titleStyle>
    <p:bodyStyle>
      <a:lvl1pPr marL="342900" indent="-342900" algn="l" rtl="0" eaLnBrk="0" fontAlgn="base" hangingPunct="0">
        <a:spcBef>
          <a:spcPct val="20000"/>
        </a:spcBef>
        <a:spcAft>
          <a:spcPct val="0"/>
        </a:spcAft>
        <a:buFont typeface="Wingdings" panose="05000000000000000000" pitchFamily="2" charset="2"/>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80000"/>
        <a:buFont typeface="Wingdings" panose="05000000000000000000" pitchFamily="2" charset="2"/>
        <a:buChar char="§"/>
        <a:defRPr sz="2800">
          <a:solidFill>
            <a:schemeClr val="tx1"/>
          </a:solidFill>
          <a:latin typeface="+mn-lt"/>
        </a:defRPr>
      </a:lvl2pPr>
      <a:lvl3pPr marL="1143000" indent="-228600" algn="l" rtl="0" eaLnBrk="0" fontAlgn="base" hangingPunct="0">
        <a:spcBef>
          <a:spcPct val="20000"/>
        </a:spcBef>
        <a:spcAft>
          <a:spcPct val="0"/>
        </a:spcAft>
        <a:buSzPct val="70000"/>
        <a:buFont typeface="Wingdings" panose="05000000000000000000" pitchFamily="2" charset="2"/>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FC7D0-34F4-47D3-B116-C9125047C202}"/>
              </a:ext>
            </a:extLst>
          </p:cNvPr>
          <p:cNvSpPr>
            <a:spLocks noGrp="1"/>
          </p:cNvSpPr>
          <p:nvPr>
            <p:ph type="title"/>
          </p:nvPr>
        </p:nvSpPr>
        <p:spPr>
          <a:xfrm>
            <a:off x="914401" y="2355229"/>
            <a:ext cx="10972800" cy="1143000"/>
          </a:xfrm>
        </p:spPr>
        <p:txBody>
          <a:bodyPr/>
          <a:lstStyle/>
          <a:p>
            <a:r>
              <a:rPr lang="en-US" sz="6000" b="1" dirty="0"/>
              <a:t>Sample Movement and Shipping</a:t>
            </a:r>
          </a:p>
        </p:txBody>
      </p:sp>
    </p:spTree>
    <p:extLst>
      <p:ext uri="{BB962C8B-B14F-4D97-AF65-F5344CB8AC3E}">
        <p14:creationId xmlns:p14="http://schemas.microsoft.com/office/powerpoint/2010/main" val="20970222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a:extLst>
              <a:ext uri="{FF2B5EF4-FFF2-40B4-BE49-F238E27FC236}">
                <a16:creationId xmlns:a16="http://schemas.microsoft.com/office/drawing/2014/main" id="{DA101CEC-E505-479E-9976-A6CF2FBCB061}"/>
              </a:ext>
            </a:extLst>
          </p:cNvPr>
          <p:cNvSpPr>
            <a:spLocks noGrp="1" noChangeArrowheads="1"/>
          </p:cNvSpPr>
          <p:nvPr>
            <p:ph type="title"/>
          </p:nvPr>
        </p:nvSpPr>
        <p:spPr>
          <a:xfrm>
            <a:off x="2209800" y="190501"/>
            <a:ext cx="7315200" cy="1363663"/>
          </a:xfrm>
        </p:spPr>
        <p:txBody>
          <a:bodyPr/>
          <a:lstStyle/>
          <a:p>
            <a:r>
              <a:rPr lang="en-US" altLang="en-US">
                <a:ea typeface="MS PGothic" panose="020B0600070205080204" pitchFamily="34" charset="-128"/>
              </a:rPr>
              <a:t>	Sample </a:t>
            </a:r>
            <a:r>
              <a:rPr lang="en-US" altLang="en-US" sz="3600">
                <a:ea typeface="MS PGothic" panose="020B0600070205080204" pitchFamily="34" charset="-128"/>
              </a:rPr>
              <a:t>Transport in the Lab</a:t>
            </a:r>
          </a:p>
        </p:txBody>
      </p:sp>
      <p:sp>
        <p:nvSpPr>
          <p:cNvPr id="68611" name="Rectangle 3">
            <a:extLst>
              <a:ext uri="{FF2B5EF4-FFF2-40B4-BE49-F238E27FC236}">
                <a16:creationId xmlns:a16="http://schemas.microsoft.com/office/drawing/2014/main" id="{1A118CC1-293E-46DA-AB98-4280C9ADF960}"/>
              </a:ext>
            </a:extLst>
          </p:cNvPr>
          <p:cNvSpPr>
            <a:spLocks noGrp="1" noChangeArrowheads="1"/>
          </p:cNvSpPr>
          <p:nvPr>
            <p:ph idx="1"/>
          </p:nvPr>
        </p:nvSpPr>
        <p:spPr>
          <a:xfrm>
            <a:off x="1981200" y="1295400"/>
            <a:ext cx="8229600" cy="5334000"/>
          </a:xfrm>
        </p:spPr>
        <p:txBody>
          <a:bodyPr/>
          <a:lstStyle/>
          <a:p>
            <a:pPr>
              <a:lnSpc>
                <a:spcPct val="90000"/>
              </a:lnSpc>
            </a:pPr>
            <a:endParaRPr lang="en-US" altLang="en-US" sz="2000" dirty="0">
              <a:ea typeface="MS PGothic" panose="020B0600070205080204" pitchFamily="34" charset="-128"/>
            </a:endParaRPr>
          </a:p>
          <a:p>
            <a:pPr>
              <a:lnSpc>
                <a:spcPct val="90000"/>
              </a:lnSpc>
            </a:pPr>
            <a:r>
              <a:rPr lang="en-US" altLang="en-US" sz="2000" dirty="0">
                <a:ea typeface="MS PGothic" panose="020B0600070205080204" pitchFamily="34" charset="-128"/>
              </a:rPr>
              <a:t>Follow </a:t>
            </a:r>
            <a:r>
              <a:rPr lang="en-US" altLang="en-US" sz="2000" b="1" dirty="0">
                <a:ea typeface="MS PGothic" panose="020B0600070205080204" pitchFamily="34" charset="-128"/>
              </a:rPr>
              <a:t>RAGON INSTITUTE ST_SOP_001 </a:t>
            </a:r>
            <a:r>
              <a:rPr lang="en-US" altLang="en-US" sz="2000" dirty="0">
                <a:ea typeface="MS PGothic" panose="020B0600070205080204" pitchFamily="34" charset="-128"/>
              </a:rPr>
              <a:t>found on </a:t>
            </a:r>
            <a:r>
              <a:rPr lang="en-US" altLang="en-US" sz="2000" dirty="0" err="1">
                <a:ea typeface="MS PGothic" panose="020B0600070205080204" pitchFamily="34" charset="-128"/>
              </a:rPr>
              <a:t>Ragon</a:t>
            </a:r>
            <a:r>
              <a:rPr lang="en-US" altLang="en-US" sz="2000" dirty="0">
                <a:ea typeface="MS PGothic" panose="020B0600070205080204" pitchFamily="34" charset="-128"/>
              </a:rPr>
              <a:t> Connect</a:t>
            </a:r>
            <a:endParaRPr lang="en-US" altLang="en-US" sz="2000" dirty="0">
              <a:highlight>
                <a:srgbClr val="FFFF00"/>
              </a:highlight>
              <a:ea typeface="MS PGothic" panose="020B0600070205080204" pitchFamily="34" charset="-128"/>
            </a:endParaRPr>
          </a:p>
          <a:p>
            <a:pPr>
              <a:lnSpc>
                <a:spcPct val="90000"/>
              </a:lnSpc>
            </a:pPr>
            <a:r>
              <a:rPr lang="en-US" altLang="en-US" sz="2000" dirty="0">
                <a:ea typeface="MS PGothic" panose="020B0600070205080204" pitchFamily="34" charset="-128"/>
              </a:rPr>
              <a:t>Single vials/tubes can be carried by a gloved hand – never plates.  More than 1 item requires a transport container.</a:t>
            </a:r>
          </a:p>
          <a:p>
            <a:pPr>
              <a:lnSpc>
                <a:spcPct val="90000"/>
              </a:lnSpc>
              <a:buFont typeface="Wingdings" panose="05000000000000000000" pitchFamily="2" charset="2"/>
              <a:buNone/>
            </a:pPr>
            <a:r>
              <a:rPr lang="en-US" altLang="en-US" sz="2000" dirty="0">
                <a:ea typeface="MS PGothic" panose="020B0600070205080204" pitchFamily="34" charset="-128"/>
              </a:rPr>
              <a:t>	</a:t>
            </a:r>
            <a:r>
              <a:rPr lang="en-US" altLang="en-US" sz="2000" b="1" dirty="0">
                <a:solidFill>
                  <a:srgbClr val="0070C0"/>
                </a:solidFill>
                <a:ea typeface="MS PGothic" panose="020B0600070205080204" pitchFamily="34" charset="-128"/>
              </a:rPr>
              <a:t>**Non-infectious, fixed samples only!  And never a virus**</a:t>
            </a:r>
          </a:p>
          <a:p>
            <a:pPr>
              <a:lnSpc>
                <a:spcPct val="90000"/>
              </a:lnSpc>
            </a:pPr>
            <a:r>
              <a:rPr lang="en-US" altLang="en-US" sz="2000" dirty="0">
                <a:ea typeface="MS PGothic" panose="020B0600070205080204" pitchFamily="34" charset="-128"/>
              </a:rPr>
              <a:t>Transport containers must be wiped down with 70% </a:t>
            </a:r>
            <a:r>
              <a:rPr lang="en-US" altLang="en-US" sz="2000" dirty="0" err="1">
                <a:ea typeface="MS PGothic" panose="020B0600070205080204" pitchFamily="34" charset="-128"/>
              </a:rPr>
              <a:t>EtOH</a:t>
            </a:r>
            <a:r>
              <a:rPr lang="en-US" altLang="en-US" sz="2000" dirty="0">
                <a:ea typeface="MS PGothic" panose="020B0600070205080204" pitchFamily="34" charset="-128"/>
              </a:rPr>
              <a:t> before leaving TC room</a:t>
            </a:r>
          </a:p>
          <a:p>
            <a:pPr>
              <a:lnSpc>
                <a:spcPct val="90000"/>
              </a:lnSpc>
            </a:pPr>
            <a:r>
              <a:rPr lang="en-US" altLang="en-US" sz="2000" dirty="0">
                <a:ea typeface="MS PGothic" panose="020B0600070205080204" pitchFamily="34" charset="-128"/>
              </a:rPr>
              <a:t>Carried with an </a:t>
            </a:r>
            <a:r>
              <a:rPr lang="en-US" altLang="en-US" sz="2000" dirty="0">
                <a:solidFill>
                  <a:srgbClr val="FF0000"/>
                </a:solidFill>
                <a:ea typeface="MS PGothic" panose="020B0600070205080204" pitchFamily="34" charset="-128"/>
              </a:rPr>
              <a:t>ungloved hand</a:t>
            </a:r>
            <a:endParaRPr lang="en-US" altLang="en-US" sz="2000" dirty="0">
              <a:ea typeface="MS PGothic" panose="020B0600070205080204" pitchFamily="34" charset="-128"/>
            </a:endParaRPr>
          </a:p>
          <a:p>
            <a:pPr>
              <a:lnSpc>
                <a:spcPct val="90000"/>
              </a:lnSpc>
            </a:pPr>
            <a:r>
              <a:rPr lang="en-US" altLang="en-US" sz="2000" dirty="0">
                <a:ea typeface="MS PGothic" panose="020B0600070205080204" pitchFamily="34" charset="-128"/>
              </a:rPr>
              <a:t>Infectious/non-fixed samples must be in air-tight Nalgene container – see lab manager</a:t>
            </a:r>
          </a:p>
          <a:p>
            <a:pPr>
              <a:lnSpc>
                <a:spcPct val="90000"/>
              </a:lnSpc>
              <a:buFont typeface="Wingdings" panose="05000000000000000000" pitchFamily="2" charset="2"/>
              <a:buNone/>
            </a:pPr>
            <a:endParaRPr lang="en-US" altLang="en-US" sz="2000" dirty="0">
              <a:ea typeface="MS PGothic" panose="020B0600070205080204" pitchFamily="34" charset="-128"/>
            </a:endParaRPr>
          </a:p>
          <a:p>
            <a:pPr>
              <a:lnSpc>
                <a:spcPct val="90000"/>
              </a:lnSpc>
              <a:buFont typeface="Wingdings" panose="05000000000000000000" pitchFamily="2" charset="2"/>
              <a:buNone/>
            </a:pPr>
            <a:endParaRPr lang="en-US" altLang="en-US" sz="2500" dirty="0">
              <a:ea typeface="MS PGothic" panose="020B0600070205080204" pitchFamily="34" charset="-128"/>
            </a:endParaRPr>
          </a:p>
          <a:p>
            <a:pPr>
              <a:lnSpc>
                <a:spcPct val="90000"/>
              </a:lnSpc>
            </a:pPr>
            <a:endParaRPr lang="en-US" altLang="en-US" sz="2500" dirty="0">
              <a:ea typeface="MS PGothic" panose="020B0600070205080204" pitchFamily="34" charset="-128"/>
            </a:endParaRPr>
          </a:p>
          <a:p>
            <a:pPr>
              <a:lnSpc>
                <a:spcPct val="90000"/>
              </a:lnSpc>
            </a:pPr>
            <a:endParaRPr lang="en-US" altLang="en-US" sz="2500" dirty="0">
              <a:ea typeface="MS PGothic" panose="020B0600070205080204" pitchFamily="34" charset="-128"/>
            </a:endParaRPr>
          </a:p>
          <a:p>
            <a:pPr>
              <a:lnSpc>
                <a:spcPct val="90000"/>
              </a:lnSpc>
            </a:pPr>
            <a:endParaRPr lang="en-US" altLang="en-US" dirty="0">
              <a:ea typeface="MS PGothic" panose="020B0600070205080204" pitchFamily="34" charset="-128"/>
            </a:endParaRPr>
          </a:p>
          <a:p>
            <a:pPr>
              <a:lnSpc>
                <a:spcPct val="90000"/>
              </a:lnSpc>
            </a:pPr>
            <a:endParaRPr lang="en-US" altLang="en-US" b="1" dirty="0">
              <a:ea typeface="MS PGothic" panose="020B0600070205080204" pitchFamily="34" charset="-128"/>
            </a:endParaRPr>
          </a:p>
        </p:txBody>
      </p:sp>
      <p:pic>
        <p:nvPicPr>
          <p:cNvPr id="68612" name="Picture 4" descr="s0064320_sc7?$std$">
            <a:extLst>
              <a:ext uri="{FF2B5EF4-FFF2-40B4-BE49-F238E27FC236}">
                <a16:creationId xmlns:a16="http://schemas.microsoft.com/office/drawing/2014/main" id="{1488148E-C34D-4A6A-B792-3FCDA60E62C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16000" b="16000"/>
          <a:stretch>
            <a:fillRect/>
          </a:stretch>
        </p:blipFill>
        <p:spPr bwMode="auto">
          <a:xfrm>
            <a:off x="6629401" y="4953000"/>
            <a:ext cx="2036763"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8613" name="Picture 5" descr="New Image7">
            <a:extLst>
              <a:ext uri="{FF2B5EF4-FFF2-40B4-BE49-F238E27FC236}">
                <a16:creationId xmlns:a16="http://schemas.microsoft.com/office/drawing/2014/main" id="{2535E079-5DC0-43E2-BC35-53FEE5AE844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t="8824" b="4411"/>
          <a:stretch>
            <a:fillRect/>
          </a:stretch>
        </p:blipFill>
        <p:spPr bwMode="auto">
          <a:xfrm>
            <a:off x="2209800" y="4724400"/>
            <a:ext cx="2082800" cy="1354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Down Arrow 5">
            <a:extLst>
              <a:ext uri="{FF2B5EF4-FFF2-40B4-BE49-F238E27FC236}">
                <a16:creationId xmlns:a16="http://schemas.microsoft.com/office/drawing/2014/main" id="{FB1587D3-BAD9-4B3D-8601-A1D215378818}"/>
              </a:ext>
            </a:extLst>
          </p:cNvPr>
          <p:cNvSpPr/>
          <p:nvPr/>
        </p:nvSpPr>
        <p:spPr>
          <a:xfrm rot="3202414">
            <a:off x="4562475" y="4721225"/>
            <a:ext cx="484188" cy="97948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8615" name="TextBox 6">
            <a:extLst>
              <a:ext uri="{FF2B5EF4-FFF2-40B4-BE49-F238E27FC236}">
                <a16:creationId xmlns:a16="http://schemas.microsoft.com/office/drawing/2014/main" id="{28EF3242-2D0E-4133-A086-F014118B7CC5}"/>
              </a:ext>
            </a:extLst>
          </p:cNvPr>
          <p:cNvSpPr txBox="1">
            <a:spLocks noChangeArrowheads="1"/>
          </p:cNvSpPr>
          <p:nvPr/>
        </p:nvSpPr>
        <p:spPr bwMode="auto">
          <a:xfrm>
            <a:off x="5334000" y="4572001"/>
            <a:ext cx="1295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SzPct val="70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b="1" dirty="0"/>
              <a:t>Infectious </a:t>
            </a:r>
          </a:p>
          <a:p>
            <a:pPr>
              <a:spcBef>
                <a:spcPct val="0"/>
              </a:spcBef>
              <a:buFontTx/>
              <a:buNone/>
            </a:pPr>
            <a:r>
              <a:rPr lang="en-US" altLang="en-US" sz="1200" b="1" dirty="0"/>
              <a:t>Non- fixed </a:t>
            </a:r>
          </a:p>
        </p:txBody>
      </p:sp>
      <p:sp>
        <p:nvSpPr>
          <p:cNvPr id="8" name="Down Arrow 7">
            <a:extLst>
              <a:ext uri="{FF2B5EF4-FFF2-40B4-BE49-F238E27FC236}">
                <a16:creationId xmlns:a16="http://schemas.microsoft.com/office/drawing/2014/main" id="{2382E2DE-6CEF-4CE9-9CF9-60C1DD7369EB}"/>
              </a:ext>
            </a:extLst>
          </p:cNvPr>
          <p:cNvSpPr/>
          <p:nvPr/>
        </p:nvSpPr>
        <p:spPr>
          <a:xfrm rot="3202414">
            <a:off x="8829675" y="4492625"/>
            <a:ext cx="484188" cy="97948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8617" name="TextBox 8">
            <a:extLst>
              <a:ext uri="{FF2B5EF4-FFF2-40B4-BE49-F238E27FC236}">
                <a16:creationId xmlns:a16="http://schemas.microsoft.com/office/drawing/2014/main" id="{51291350-8E4E-4959-9CD8-2A879E85A968}"/>
              </a:ext>
            </a:extLst>
          </p:cNvPr>
          <p:cNvSpPr txBox="1">
            <a:spLocks noChangeArrowheads="1"/>
          </p:cNvSpPr>
          <p:nvPr/>
        </p:nvSpPr>
        <p:spPr bwMode="auto">
          <a:xfrm>
            <a:off x="9525001" y="4495801"/>
            <a:ext cx="6715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SzPct val="70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b="1"/>
              <a:t>fixed</a:t>
            </a:r>
          </a:p>
        </p:txBody>
      </p:sp>
    </p:spTree>
    <p:extLst>
      <p:ext uri="{BB962C8B-B14F-4D97-AF65-F5344CB8AC3E}">
        <p14:creationId xmlns:p14="http://schemas.microsoft.com/office/powerpoint/2010/main" val="979684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0C059B23-17F7-4798-8394-A925F2B41DED}"/>
              </a:ext>
            </a:extLst>
          </p:cNvPr>
          <p:cNvSpPr>
            <a:spLocks noGrp="1" noChangeArrowheads="1"/>
          </p:cNvSpPr>
          <p:nvPr>
            <p:ph type="title"/>
          </p:nvPr>
        </p:nvSpPr>
        <p:spPr>
          <a:xfrm>
            <a:off x="2133600" y="228601"/>
            <a:ext cx="7696200" cy="1363663"/>
          </a:xfrm>
        </p:spPr>
        <p:txBody>
          <a:bodyPr/>
          <a:lstStyle/>
          <a:p>
            <a:pPr algn="l"/>
            <a:r>
              <a:rPr lang="en-US" altLang="en-US">
                <a:ea typeface="MS PGothic" panose="020B0600070205080204" pitchFamily="34" charset="-128"/>
              </a:rPr>
              <a:t>Sample </a:t>
            </a:r>
            <a:r>
              <a:rPr lang="en-US" altLang="en-US" sz="3600">
                <a:ea typeface="MS PGothic" panose="020B0600070205080204" pitchFamily="34" charset="-128"/>
              </a:rPr>
              <a:t>Transport Between Floors </a:t>
            </a:r>
          </a:p>
        </p:txBody>
      </p:sp>
      <p:sp>
        <p:nvSpPr>
          <p:cNvPr id="70659" name="Rectangle 3">
            <a:extLst>
              <a:ext uri="{FF2B5EF4-FFF2-40B4-BE49-F238E27FC236}">
                <a16:creationId xmlns:a16="http://schemas.microsoft.com/office/drawing/2014/main" id="{7D1DAFD6-2E3E-4118-A5F0-356BC7E74DD6}"/>
              </a:ext>
            </a:extLst>
          </p:cNvPr>
          <p:cNvSpPr>
            <a:spLocks noGrp="1" noChangeArrowheads="1"/>
          </p:cNvSpPr>
          <p:nvPr>
            <p:ph idx="1"/>
          </p:nvPr>
        </p:nvSpPr>
        <p:spPr>
          <a:xfrm>
            <a:off x="1866900" y="1189659"/>
            <a:ext cx="8229600" cy="5334000"/>
          </a:xfrm>
        </p:spPr>
        <p:txBody>
          <a:bodyPr/>
          <a:lstStyle/>
          <a:p>
            <a:pPr>
              <a:lnSpc>
                <a:spcPct val="90000"/>
              </a:lnSpc>
              <a:buFont typeface="Wingdings" panose="05000000000000000000" pitchFamily="2" charset="2"/>
              <a:buNone/>
            </a:pPr>
            <a:endParaRPr lang="en-US" altLang="en-US" sz="2000" dirty="0">
              <a:ea typeface="MS PGothic" panose="020B0600070205080204" pitchFamily="34" charset="-128"/>
            </a:endParaRPr>
          </a:p>
          <a:p>
            <a:pPr lvl="1">
              <a:lnSpc>
                <a:spcPct val="90000"/>
              </a:lnSpc>
            </a:pPr>
            <a:r>
              <a:rPr lang="en-US" altLang="en-US" sz="2400" dirty="0">
                <a:ea typeface="MS PGothic" panose="020B0600070205080204" pitchFamily="34" charset="-128"/>
              </a:rPr>
              <a:t>Never carry samples through carpeted areas/tea room</a:t>
            </a:r>
          </a:p>
          <a:p>
            <a:pPr lvl="1">
              <a:lnSpc>
                <a:spcPct val="90000"/>
              </a:lnSpc>
            </a:pPr>
            <a:r>
              <a:rPr lang="en-US" altLang="en-US" sz="2400" dirty="0">
                <a:ea typeface="MS PGothic" panose="020B0600070205080204" pitchFamily="34" charset="-128"/>
              </a:rPr>
              <a:t>Use Stairway 2 </a:t>
            </a:r>
            <a:r>
              <a:rPr lang="en-US" altLang="en-US" sz="2400" u="sng" dirty="0">
                <a:ea typeface="MS PGothic" panose="020B0600070205080204" pitchFamily="34" charset="-128"/>
              </a:rPr>
              <a:t>outside</a:t>
            </a:r>
            <a:r>
              <a:rPr lang="en-US" altLang="en-US" sz="2400" dirty="0">
                <a:ea typeface="MS PGothic" panose="020B0600070205080204" pitchFamily="34" charset="-128"/>
              </a:rPr>
              <a:t> elevator lobby</a:t>
            </a:r>
          </a:p>
          <a:p>
            <a:pPr lvl="1">
              <a:lnSpc>
                <a:spcPct val="90000"/>
              </a:lnSpc>
            </a:pPr>
            <a:r>
              <a:rPr lang="en-US" altLang="en-US" sz="2400" dirty="0">
                <a:ea typeface="MS PGothic" panose="020B0600070205080204" pitchFamily="34" charset="-128"/>
              </a:rPr>
              <a:t>Use </a:t>
            </a:r>
            <a:r>
              <a:rPr lang="en-US" altLang="en-US" sz="2400" b="1" dirty="0">
                <a:ea typeface="MS PGothic" panose="020B0600070205080204" pitchFamily="34" charset="-128"/>
              </a:rPr>
              <a:t>freight</a:t>
            </a:r>
            <a:r>
              <a:rPr lang="en-US" altLang="en-US" sz="2400" dirty="0">
                <a:ea typeface="MS PGothic" panose="020B0600070205080204" pitchFamily="34" charset="-128"/>
              </a:rPr>
              <a:t> elevator to transport large number of samples or packages. You can use cart and wear lab coat in this elevator. No samples or lab related items are allowed in the passenger elevators</a:t>
            </a:r>
          </a:p>
          <a:p>
            <a:pPr lvl="1">
              <a:lnSpc>
                <a:spcPct val="90000"/>
              </a:lnSpc>
            </a:pPr>
            <a:r>
              <a:rPr lang="en-US" altLang="en-US" sz="2400" dirty="0">
                <a:ea typeface="MS PGothic" panose="020B0600070205080204" pitchFamily="34" charset="-128"/>
              </a:rPr>
              <a:t>NEVER leave samples unattended in a public space (i.e. outside elevator, in stairwell </a:t>
            </a:r>
            <a:r>
              <a:rPr lang="en-US" altLang="en-US" sz="2400" dirty="0" err="1">
                <a:ea typeface="MS PGothic" panose="020B0600070205080204" pitchFamily="34" charset="-128"/>
              </a:rPr>
              <a:t>etc</a:t>
            </a:r>
            <a:r>
              <a:rPr lang="en-US" altLang="en-US" sz="2400" dirty="0">
                <a:ea typeface="MS PGothic" panose="020B0600070205080204" pitchFamily="34" charset="-128"/>
              </a:rPr>
              <a:t>)</a:t>
            </a:r>
          </a:p>
          <a:p>
            <a:pPr marL="457200" lvl="1" indent="0">
              <a:lnSpc>
                <a:spcPct val="90000"/>
              </a:lnSpc>
              <a:buNone/>
            </a:pPr>
            <a:endParaRPr lang="en-US" altLang="en-US" sz="2400" dirty="0">
              <a:ea typeface="MS PGothic" panose="020B0600070205080204" pitchFamily="34" charset="-128"/>
            </a:endParaRPr>
          </a:p>
          <a:p>
            <a:pPr lvl="1">
              <a:lnSpc>
                <a:spcPct val="90000"/>
              </a:lnSpc>
              <a:buFont typeface="Wingdings" panose="05000000000000000000" pitchFamily="2" charset="2"/>
              <a:buNone/>
            </a:pPr>
            <a:r>
              <a:rPr lang="en-US" altLang="en-US" sz="2400" b="1" dirty="0">
                <a:ea typeface="MS PGothic" panose="020B0600070205080204" pitchFamily="34" charset="-128"/>
              </a:rPr>
              <a:t>** in addition to samples, no PPE or lab reagents/supplies are allowed in the office area and tea room **</a:t>
            </a:r>
          </a:p>
          <a:p>
            <a:pPr lvl="1">
              <a:lnSpc>
                <a:spcPct val="90000"/>
              </a:lnSpc>
            </a:pPr>
            <a:endParaRPr lang="en-US" altLang="en-US" sz="2000" dirty="0">
              <a:ea typeface="MS PGothic" panose="020B0600070205080204" pitchFamily="34" charset="-128"/>
            </a:endParaRPr>
          </a:p>
          <a:p>
            <a:pPr>
              <a:lnSpc>
                <a:spcPct val="90000"/>
              </a:lnSpc>
            </a:pPr>
            <a:endParaRPr lang="en-US" altLang="en-US" sz="2500" dirty="0">
              <a:ea typeface="MS PGothic" panose="020B0600070205080204" pitchFamily="34" charset="-128"/>
            </a:endParaRPr>
          </a:p>
          <a:p>
            <a:pPr>
              <a:lnSpc>
                <a:spcPct val="90000"/>
              </a:lnSpc>
            </a:pPr>
            <a:endParaRPr lang="en-US" altLang="en-US" sz="2500" dirty="0">
              <a:ea typeface="MS PGothic" panose="020B0600070205080204" pitchFamily="34" charset="-128"/>
            </a:endParaRPr>
          </a:p>
          <a:p>
            <a:pPr>
              <a:lnSpc>
                <a:spcPct val="90000"/>
              </a:lnSpc>
            </a:pPr>
            <a:endParaRPr lang="en-US" altLang="en-US" sz="2500" dirty="0">
              <a:ea typeface="MS PGothic" panose="020B0600070205080204" pitchFamily="34" charset="-128"/>
            </a:endParaRPr>
          </a:p>
          <a:p>
            <a:pPr>
              <a:lnSpc>
                <a:spcPct val="90000"/>
              </a:lnSpc>
            </a:pPr>
            <a:endParaRPr lang="en-US" altLang="en-US" dirty="0">
              <a:ea typeface="MS PGothic" panose="020B0600070205080204" pitchFamily="34" charset="-128"/>
            </a:endParaRPr>
          </a:p>
          <a:p>
            <a:pPr>
              <a:lnSpc>
                <a:spcPct val="90000"/>
              </a:lnSpc>
            </a:pPr>
            <a:endParaRPr lang="en-US" altLang="en-US" b="1" dirty="0">
              <a:ea typeface="MS PGothic" panose="020B0600070205080204" pitchFamily="34" charset="-128"/>
            </a:endParaRPr>
          </a:p>
        </p:txBody>
      </p:sp>
    </p:spTree>
    <p:extLst>
      <p:ext uri="{BB962C8B-B14F-4D97-AF65-F5344CB8AC3E}">
        <p14:creationId xmlns:p14="http://schemas.microsoft.com/office/powerpoint/2010/main" val="3553947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a:extLst>
              <a:ext uri="{FF2B5EF4-FFF2-40B4-BE49-F238E27FC236}">
                <a16:creationId xmlns:a16="http://schemas.microsoft.com/office/drawing/2014/main" id="{AB2BC5E7-E370-468E-8644-AEC4A7575BB4}"/>
              </a:ext>
            </a:extLst>
          </p:cNvPr>
          <p:cNvSpPr>
            <a:spLocks noGrp="1" noChangeArrowheads="1"/>
          </p:cNvSpPr>
          <p:nvPr>
            <p:ph type="title"/>
          </p:nvPr>
        </p:nvSpPr>
        <p:spPr/>
        <p:txBody>
          <a:bodyPr/>
          <a:lstStyle/>
          <a:p>
            <a:r>
              <a:rPr lang="en-US" altLang="en-US" sz="3600"/>
              <a:t>Shipping Research Samples</a:t>
            </a:r>
          </a:p>
        </p:txBody>
      </p:sp>
      <p:sp>
        <p:nvSpPr>
          <p:cNvPr id="72707" name="Content Placeholder 2">
            <a:extLst>
              <a:ext uri="{FF2B5EF4-FFF2-40B4-BE49-F238E27FC236}">
                <a16:creationId xmlns:a16="http://schemas.microsoft.com/office/drawing/2014/main" id="{AD558D1B-F58D-4377-A185-65789F519B66}"/>
              </a:ext>
            </a:extLst>
          </p:cNvPr>
          <p:cNvSpPr>
            <a:spLocks noGrp="1" noChangeArrowheads="1"/>
          </p:cNvSpPr>
          <p:nvPr>
            <p:ph idx="1"/>
          </p:nvPr>
        </p:nvSpPr>
        <p:spPr>
          <a:xfrm>
            <a:off x="609601" y="1600201"/>
            <a:ext cx="8971722" cy="4525963"/>
          </a:xfrm>
        </p:spPr>
        <p:txBody>
          <a:bodyPr/>
          <a:lstStyle/>
          <a:p>
            <a:r>
              <a:rPr lang="en-US" altLang="en-US" sz="2800" dirty="0"/>
              <a:t>Shipping and transport of samples is highly regulated by DOT and IATA.</a:t>
            </a:r>
          </a:p>
          <a:p>
            <a:pPr lvl="1"/>
            <a:r>
              <a:rPr lang="en-US" altLang="en-US" sz="2000" b="1" dirty="0">
                <a:solidFill>
                  <a:srgbClr val="FF0000"/>
                </a:solidFill>
              </a:rPr>
              <a:t>Fines, bad press, and jail time are possible if you don’t comply!</a:t>
            </a:r>
          </a:p>
          <a:p>
            <a:r>
              <a:rPr lang="en-US" altLang="en-US" sz="2800" dirty="0"/>
              <a:t>Training required every 2 years:</a:t>
            </a:r>
          </a:p>
          <a:p>
            <a:pPr lvl="1"/>
            <a:r>
              <a:rPr lang="en-US" altLang="en-US" sz="2000" dirty="0">
                <a:solidFill>
                  <a:srgbClr val="0070C0"/>
                </a:solidFill>
              </a:rPr>
              <a:t>https://hub.partners.org/register/</a:t>
            </a:r>
          </a:p>
          <a:p>
            <a:r>
              <a:rPr lang="en-US" altLang="en-US" sz="2800" dirty="0"/>
              <a:t>If you do not have DOT/IATA training DO NOT prepare or pack a sample or sign shipping papers</a:t>
            </a:r>
          </a:p>
        </p:txBody>
      </p:sp>
      <p:pic>
        <p:nvPicPr>
          <p:cNvPr id="72708" name="Picture 3" descr="figures_su6101a1f3.gif">
            <a:extLst>
              <a:ext uri="{FF2B5EF4-FFF2-40B4-BE49-F238E27FC236}">
                <a16:creationId xmlns:a16="http://schemas.microsoft.com/office/drawing/2014/main" id="{DDDD4E86-ED80-4715-BF1D-1DC20B509C9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445487" y="2496344"/>
            <a:ext cx="2457450" cy="197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818050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a:extLst>
              <a:ext uri="{FF2B5EF4-FFF2-40B4-BE49-F238E27FC236}">
                <a16:creationId xmlns:a16="http://schemas.microsoft.com/office/drawing/2014/main" id="{FFE9D27E-1FA7-425A-9FE2-FFCA846807DC}"/>
              </a:ext>
            </a:extLst>
          </p:cNvPr>
          <p:cNvSpPr>
            <a:spLocks noGrp="1" noChangeArrowheads="1"/>
          </p:cNvSpPr>
          <p:nvPr>
            <p:ph type="title"/>
          </p:nvPr>
        </p:nvSpPr>
        <p:spPr>
          <a:xfrm>
            <a:off x="1981200" y="228600"/>
            <a:ext cx="8229600" cy="1143000"/>
          </a:xfrm>
        </p:spPr>
        <p:txBody>
          <a:bodyPr/>
          <a:lstStyle/>
          <a:p>
            <a:r>
              <a:rPr lang="en-US" altLang="en-US" sz="3600"/>
              <a:t>Modes of Transportation</a:t>
            </a:r>
          </a:p>
        </p:txBody>
      </p:sp>
      <p:pic>
        <p:nvPicPr>
          <p:cNvPr id="73731" name="Content Placeholder 3" descr="truck.jpg">
            <a:extLst>
              <a:ext uri="{FF2B5EF4-FFF2-40B4-BE49-F238E27FC236}">
                <a16:creationId xmlns:a16="http://schemas.microsoft.com/office/drawing/2014/main" id="{3B434F8B-42C5-4210-8197-7C1708BBFF8C}"/>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l="46848" r="5867"/>
          <a:stretch>
            <a:fillRect/>
          </a:stretch>
        </p:blipFill>
        <p:spPr>
          <a:xfrm>
            <a:off x="7620000" y="1685926"/>
            <a:ext cx="2590800" cy="4525963"/>
          </a:xfrm>
        </p:spPr>
      </p:pic>
      <p:graphicFrame>
        <p:nvGraphicFramePr>
          <p:cNvPr id="5" name="Table 4">
            <a:extLst>
              <a:ext uri="{FF2B5EF4-FFF2-40B4-BE49-F238E27FC236}">
                <a16:creationId xmlns:a16="http://schemas.microsoft.com/office/drawing/2014/main" id="{7E0BB097-2EF6-47C4-8AD7-B436BC7FF382}"/>
              </a:ext>
            </a:extLst>
          </p:cNvPr>
          <p:cNvGraphicFramePr>
            <a:graphicFrameLocks noGrp="1"/>
          </p:cNvGraphicFramePr>
          <p:nvPr>
            <p:extLst>
              <p:ext uri="{D42A27DB-BD31-4B8C-83A1-F6EECF244321}">
                <p14:modId xmlns:p14="http://schemas.microsoft.com/office/powerpoint/2010/main" val="2369677787"/>
              </p:ext>
            </p:extLst>
          </p:nvPr>
        </p:nvGraphicFramePr>
        <p:xfrm>
          <a:off x="1981200" y="1371600"/>
          <a:ext cx="5410200" cy="5154616"/>
        </p:xfrm>
        <a:graphic>
          <a:graphicData uri="http://schemas.openxmlformats.org/drawingml/2006/table">
            <a:tbl>
              <a:tblPr firstRow="1" bandRow="1">
                <a:tableStyleId>{5C22544A-7EE6-4342-B048-85BDC9FD1C3A}</a:tableStyleId>
              </a:tblPr>
              <a:tblGrid>
                <a:gridCol w="2113358">
                  <a:extLst>
                    <a:ext uri="{9D8B030D-6E8A-4147-A177-3AD203B41FA5}">
                      <a16:colId xmlns:a16="http://schemas.microsoft.com/office/drawing/2014/main" val="20000"/>
                    </a:ext>
                  </a:extLst>
                </a:gridCol>
                <a:gridCol w="1775223">
                  <a:extLst>
                    <a:ext uri="{9D8B030D-6E8A-4147-A177-3AD203B41FA5}">
                      <a16:colId xmlns:a16="http://schemas.microsoft.com/office/drawing/2014/main" val="20001"/>
                    </a:ext>
                  </a:extLst>
                </a:gridCol>
                <a:gridCol w="1521619">
                  <a:extLst>
                    <a:ext uri="{9D8B030D-6E8A-4147-A177-3AD203B41FA5}">
                      <a16:colId xmlns:a16="http://schemas.microsoft.com/office/drawing/2014/main" val="20002"/>
                    </a:ext>
                  </a:extLst>
                </a:gridCol>
              </a:tblGrid>
              <a:tr h="646726">
                <a:tc>
                  <a:txBody>
                    <a:bodyPr/>
                    <a:lstStyle/>
                    <a:p>
                      <a:pPr algn="ctr"/>
                      <a:r>
                        <a:rPr lang="en-US" sz="1800" dirty="0">
                          <a:solidFill>
                            <a:srgbClr val="035F8C"/>
                          </a:solidFill>
                          <a:latin typeface="Arial Narrow" pitchFamily="34" charset="0"/>
                        </a:rPr>
                        <a:t>Mode of Transportation</a:t>
                      </a:r>
                    </a:p>
                  </a:txBody>
                  <a:tcPr marT="45724" marB="4572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sz="1800" b="1" kern="1200" dirty="0">
                          <a:solidFill>
                            <a:srgbClr val="035F8C"/>
                          </a:solidFill>
                          <a:latin typeface="Arial Narrow" pitchFamily="34" charset="0"/>
                          <a:ea typeface="+mn-ea"/>
                          <a:cs typeface="+mn-cs"/>
                        </a:rPr>
                        <a:t>Yes or No</a:t>
                      </a:r>
                    </a:p>
                  </a:txBody>
                  <a:tcPr marT="45724" marB="4572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sz="1800" b="1" kern="1200" dirty="0">
                          <a:solidFill>
                            <a:srgbClr val="035F8C"/>
                          </a:solidFill>
                          <a:latin typeface="Arial Narrow" pitchFamily="34" charset="0"/>
                          <a:ea typeface="+mn-ea"/>
                          <a:cs typeface="+mn-cs"/>
                        </a:rPr>
                        <a:t>Notes</a:t>
                      </a:r>
                    </a:p>
                  </a:txBody>
                  <a:tcPr marT="45724" marB="4572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69558">
                <a:tc>
                  <a:txBody>
                    <a:bodyPr/>
                    <a:lstStyle/>
                    <a:p>
                      <a:pPr algn="ctr"/>
                      <a:r>
                        <a:rPr lang="en-US" sz="1800" dirty="0">
                          <a:solidFill>
                            <a:srgbClr val="035F8C"/>
                          </a:solidFill>
                          <a:latin typeface="Arial Narrow" pitchFamily="34" charset="0"/>
                        </a:rPr>
                        <a:t>Partners Shuttle</a:t>
                      </a:r>
                    </a:p>
                  </a:txBody>
                  <a:tcPr marT="45724" marB="4572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sz="1800" b="0" kern="1200" dirty="0">
                          <a:solidFill>
                            <a:srgbClr val="035F8C"/>
                          </a:solidFill>
                          <a:latin typeface="Arial Narrow" pitchFamily="34" charset="0"/>
                          <a:ea typeface="+mn-ea"/>
                          <a:cs typeface="+mn-cs"/>
                        </a:rPr>
                        <a:t>YES</a:t>
                      </a:r>
                    </a:p>
                  </a:txBody>
                  <a:tcPr marT="45724" marB="4572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endParaRPr lang="en-US" sz="1800" b="1" kern="1200" dirty="0">
                        <a:solidFill>
                          <a:srgbClr val="035F8C"/>
                        </a:solidFill>
                        <a:latin typeface="Arial Narrow" pitchFamily="34" charset="0"/>
                        <a:ea typeface="+mn-ea"/>
                        <a:cs typeface="+mn-cs"/>
                      </a:endParaRPr>
                    </a:p>
                  </a:txBody>
                  <a:tcPr marT="45724" marB="4572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646726">
                <a:tc>
                  <a:txBody>
                    <a:bodyPr/>
                    <a:lstStyle/>
                    <a:p>
                      <a:pPr marL="0" algn="ctr" defTabSz="914400" rtl="0" eaLnBrk="1" latinLnBrk="0" hangingPunct="1"/>
                      <a:r>
                        <a:rPr lang="en-US" sz="1800" b="0" kern="1200" dirty="0">
                          <a:solidFill>
                            <a:srgbClr val="035F8C"/>
                          </a:solidFill>
                          <a:latin typeface="Arial Narrow" pitchFamily="34" charset="0"/>
                          <a:ea typeface="+mn-ea"/>
                          <a:cs typeface="+mn-cs"/>
                        </a:rPr>
                        <a:t>Carrier (e.g.</a:t>
                      </a:r>
                      <a:r>
                        <a:rPr lang="en-US" sz="1800" b="0" kern="1200" baseline="0" dirty="0">
                          <a:solidFill>
                            <a:srgbClr val="035F8C"/>
                          </a:solidFill>
                          <a:latin typeface="Arial Narrow" pitchFamily="34" charset="0"/>
                          <a:ea typeface="+mn-ea"/>
                          <a:cs typeface="+mn-cs"/>
                        </a:rPr>
                        <a:t> FedEx)</a:t>
                      </a:r>
                      <a:endParaRPr lang="en-US" sz="1800" b="0" kern="1200" dirty="0">
                        <a:solidFill>
                          <a:srgbClr val="035F8C"/>
                        </a:solidFill>
                        <a:latin typeface="Arial Narrow" pitchFamily="34" charset="0"/>
                        <a:ea typeface="+mn-ea"/>
                        <a:cs typeface="+mn-cs"/>
                      </a:endParaRPr>
                    </a:p>
                  </a:txBody>
                  <a:tcPr marT="45724" marB="4572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sz="1800" b="0" kern="1200" dirty="0">
                          <a:solidFill>
                            <a:srgbClr val="035F8C"/>
                          </a:solidFill>
                          <a:latin typeface="Arial Narrow" pitchFamily="34" charset="0"/>
                          <a:ea typeface="+mn-ea"/>
                          <a:cs typeface="+mn-cs"/>
                        </a:rPr>
                        <a:t>YES</a:t>
                      </a:r>
                    </a:p>
                  </a:txBody>
                  <a:tcPr marT="45724" marB="4572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endParaRPr lang="en-US" sz="1800" b="0" kern="1200" dirty="0">
                        <a:solidFill>
                          <a:srgbClr val="035F8C"/>
                        </a:solidFill>
                        <a:latin typeface="Arial Narrow" pitchFamily="34" charset="0"/>
                        <a:ea typeface="+mn-ea"/>
                        <a:cs typeface="+mn-cs"/>
                      </a:endParaRPr>
                    </a:p>
                  </a:txBody>
                  <a:tcPr marT="45724" marB="4572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69558">
                <a:tc>
                  <a:txBody>
                    <a:bodyPr/>
                    <a:lstStyle/>
                    <a:p>
                      <a:pPr marL="0" algn="ctr" defTabSz="914400" rtl="0" eaLnBrk="1" latinLnBrk="0" hangingPunct="1"/>
                      <a:r>
                        <a:rPr lang="en-US" sz="1800" b="0" kern="1200" dirty="0">
                          <a:solidFill>
                            <a:srgbClr val="035F8C"/>
                          </a:solidFill>
                          <a:latin typeface="Arial Narrow" pitchFamily="34" charset="0"/>
                          <a:ea typeface="+mn-ea"/>
                          <a:cs typeface="+mn-cs"/>
                        </a:rPr>
                        <a:t>Walking</a:t>
                      </a:r>
                    </a:p>
                  </a:txBody>
                  <a:tcPr marT="45724" marB="4572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sz="1800" b="0" kern="1200" dirty="0">
                          <a:solidFill>
                            <a:srgbClr val="035F8C"/>
                          </a:solidFill>
                          <a:latin typeface="Arial Narrow" pitchFamily="34" charset="0"/>
                          <a:ea typeface="+mn-ea"/>
                          <a:cs typeface="+mn-cs"/>
                        </a:rPr>
                        <a:t>YES</a:t>
                      </a:r>
                    </a:p>
                  </a:txBody>
                  <a:tcPr marT="45724" marB="4572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kern="1200" dirty="0">
                          <a:solidFill>
                            <a:srgbClr val="035F8C"/>
                          </a:solidFill>
                          <a:latin typeface="Arial Narrow" pitchFamily="34" charset="0"/>
                          <a:ea typeface="+mn-ea"/>
                          <a:cs typeface="+mn-cs"/>
                        </a:rPr>
                        <a:t>Use</a:t>
                      </a:r>
                      <a:r>
                        <a:rPr lang="en-US" sz="1800" b="0" kern="1200" baseline="0" dirty="0">
                          <a:solidFill>
                            <a:srgbClr val="035F8C"/>
                          </a:solidFill>
                          <a:latin typeface="Arial Narrow" pitchFamily="34" charset="0"/>
                          <a:ea typeface="+mn-ea"/>
                          <a:cs typeface="+mn-cs"/>
                        </a:rPr>
                        <a:t> tote bag</a:t>
                      </a:r>
                      <a:endParaRPr lang="en-US" sz="1800" b="0" kern="1200" dirty="0">
                        <a:solidFill>
                          <a:srgbClr val="035F8C"/>
                        </a:solidFill>
                        <a:latin typeface="Arial Narrow" pitchFamily="34" charset="0"/>
                        <a:ea typeface="+mn-ea"/>
                        <a:cs typeface="+mn-cs"/>
                      </a:endParaRPr>
                    </a:p>
                  </a:txBody>
                  <a:tcPr marT="45724" marB="4572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646726">
                <a:tc>
                  <a:txBody>
                    <a:bodyPr/>
                    <a:lstStyle/>
                    <a:p>
                      <a:pPr marL="0" algn="ctr" defTabSz="914400" rtl="0" eaLnBrk="1" latinLnBrk="0" hangingPunct="1"/>
                      <a:r>
                        <a:rPr lang="en-US" sz="1800" b="0" kern="1200" dirty="0">
                          <a:solidFill>
                            <a:srgbClr val="035F8C"/>
                          </a:solidFill>
                          <a:latin typeface="Arial Narrow" pitchFamily="34" charset="0"/>
                          <a:ea typeface="+mn-ea"/>
                          <a:cs typeface="+mn-cs"/>
                        </a:rPr>
                        <a:t>Biking</a:t>
                      </a:r>
                    </a:p>
                  </a:txBody>
                  <a:tcPr marT="45724" marB="4572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sz="1800" b="0" kern="1200" dirty="0">
                          <a:solidFill>
                            <a:srgbClr val="035F8C"/>
                          </a:solidFill>
                          <a:latin typeface="Arial Narrow" pitchFamily="34" charset="0"/>
                          <a:ea typeface="+mn-ea"/>
                          <a:cs typeface="+mn-cs"/>
                        </a:rPr>
                        <a:t>YES</a:t>
                      </a:r>
                    </a:p>
                    <a:p>
                      <a:pPr marL="0" algn="ctr" defTabSz="914400" rtl="0" eaLnBrk="1" latinLnBrk="0" hangingPunct="1"/>
                      <a:r>
                        <a:rPr lang="en-US" sz="1800" b="0" kern="1200" baseline="0" dirty="0">
                          <a:solidFill>
                            <a:srgbClr val="035F8C"/>
                          </a:solidFill>
                          <a:latin typeface="Arial Narrow" pitchFamily="34" charset="0"/>
                          <a:ea typeface="+mn-ea"/>
                          <a:cs typeface="+mn-cs"/>
                        </a:rPr>
                        <a:t>(not preferred)</a:t>
                      </a:r>
                      <a:endParaRPr lang="en-US" sz="1800" b="0" kern="1200" dirty="0">
                        <a:solidFill>
                          <a:srgbClr val="035F8C"/>
                        </a:solidFill>
                        <a:latin typeface="Arial Narrow" pitchFamily="34" charset="0"/>
                        <a:ea typeface="+mn-ea"/>
                        <a:cs typeface="+mn-cs"/>
                      </a:endParaRPr>
                    </a:p>
                  </a:txBody>
                  <a:tcPr marT="45724" marB="4572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kern="1200" dirty="0">
                          <a:solidFill>
                            <a:srgbClr val="035F8C"/>
                          </a:solidFill>
                          <a:latin typeface="Arial Narrow" pitchFamily="34" charset="0"/>
                          <a:ea typeface="+mn-ea"/>
                          <a:cs typeface="+mn-cs"/>
                        </a:rPr>
                        <a:t>Use tote</a:t>
                      </a:r>
                      <a:r>
                        <a:rPr lang="en-US" sz="1800" b="0" kern="1200" baseline="0" dirty="0">
                          <a:solidFill>
                            <a:srgbClr val="035F8C"/>
                          </a:solidFill>
                          <a:latin typeface="Arial Narrow" pitchFamily="34" charset="0"/>
                          <a:ea typeface="+mn-ea"/>
                          <a:cs typeface="+mn-cs"/>
                        </a:rPr>
                        <a:t> bag</a:t>
                      </a:r>
                      <a:endParaRPr lang="en-US" sz="1800" b="0" kern="1200" dirty="0">
                        <a:solidFill>
                          <a:srgbClr val="035F8C"/>
                        </a:solidFill>
                        <a:latin typeface="Arial Narrow" pitchFamily="34" charset="0"/>
                        <a:ea typeface="+mn-ea"/>
                        <a:cs typeface="+mn-cs"/>
                      </a:endParaRPr>
                    </a:p>
                  </a:txBody>
                  <a:tcPr marT="45724" marB="4572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646726">
                <a:tc>
                  <a:txBody>
                    <a:bodyPr/>
                    <a:lstStyle/>
                    <a:p>
                      <a:pPr marL="0" algn="ctr" defTabSz="914400" rtl="0" eaLnBrk="1" latinLnBrk="0" hangingPunct="1"/>
                      <a:r>
                        <a:rPr lang="en-US" sz="1800" b="0" kern="1200" dirty="0">
                          <a:solidFill>
                            <a:srgbClr val="035F8C"/>
                          </a:solidFill>
                          <a:latin typeface="Arial Narrow" pitchFamily="34" charset="0"/>
                          <a:ea typeface="+mn-ea"/>
                          <a:cs typeface="+mn-cs"/>
                        </a:rPr>
                        <a:t>Taxi</a:t>
                      </a:r>
                    </a:p>
                  </a:txBody>
                  <a:tcPr marT="45724" marB="4572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sz="1800" b="0" kern="1200" dirty="0">
                          <a:solidFill>
                            <a:srgbClr val="035F8C"/>
                          </a:solidFill>
                          <a:latin typeface="Arial Narrow" pitchFamily="34" charset="0"/>
                          <a:ea typeface="+mn-ea"/>
                          <a:cs typeface="+mn-cs"/>
                        </a:rPr>
                        <a:t>YES</a:t>
                      </a:r>
                    </a:p>
                  </a:txBody>
                  <a:tcPr marT="45724" marB="4572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kern="1200" dirty="0">
                          <a:solidFill>
                            <a:srgbClr val="035F8C"/>
                          </a:solidFill>
                          <a:latin typeface="Arial Narrow" pitchFamily="34" charset="0"/>
                          <a:ea typeface="+mn-ea"/>
                          <a:cs typeface="+mn-cs"/>
                        </a:rPr>
                        <a:t>If they agree</a:t>
                      </a:r>
                    </a:p>
                  </a:txBody>
                  <a:tcPr marT="45724" marB="4572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535144">
                <a:tc>
                  <a:txBody>
                    <a:bodyPr/>
                    <a:lstStyle/>
                    <a:p>
                      <a:pPr marL="0" algn="ctr" defTabSz="914400" rtl="0" eaLnBrk="1" latinLnBrk="0" hangingPunct="1"/>
                      <a:r>
                        <a:rPr lang="en-US" sz="1800" b="0" kern="1200" dirty="0">
                          <a:solidFill>
                            <a:srgbClr val="035F8C"/>
                          </a:solidFill>
                          <a:latin typeface="Arial Narrow" pitchFamily="34" charset="0"/>
                          <a:ea typeface="+mn-ea"/>
                          <a:cs typeface="+mn-cs"/>
                        </a:rPr>
                        <a:t>Moped</a:t>
                      </a:r>
                    </a:p>
                  </a:txBody>
                  <a:tcPr marT="45724" marB="4572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sz="1800" b="1" kern="1200" dirty="0">
                          <a:solidFill>
                            <a:srgbClr val="FF0000"/>
                          </a:solidFill>
                          <a:latin typeface="Arial Narrow" pitchFamily="34" charset="0"/>
                          <a:ea typeface="+mn-ea"/>
                          <a:cs typeface="+mn-cs"/>
                        </a:rPr>
                        <a:t>NO</a:t>
                      </a:r>
                    </a:p>
                  </a:txBody>
                  <a:tcPr marT="45724" marB="4572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endParaRPr lang="en-US" sz="1800" b="0" kern="1200" dirty="0">
                        <a:solidFill>
                          <a:srgbClr val="035F8C"/>
                        </a:solidFill>
                        <a:latin typeface="Arial Narrow" pitchFamily="34" charset="0"/>
                        <a:ea typeface="+mn-ea"/>
                        <a:cs typeface="+mn-cs"/>
                      </a:endParaRPr>
                    </a:p>
                  </a:txBody>
                  <a:tcPr marT="45724" marB="4572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646726">
                <a:tc>
                  <a:txBody>
                    <a:bodyPr/>
                    <a:lstStyle/>
                    <a:p>
                      <a:pPr marL="0" algn="ctr" defTabSz="914400" rtl="0" eaLnBrk="1" latinLnBrk="0" hangingPunct="1"/>
                      <a:r>
                        <a:rPr lang="en-US" sz="1800" b="0" kern="1200" dirty="0">
                          <a:solidFill>
                            <a:srgbClr val="035F8C"/>
                          </a:solidFill>
                          <a:latin typeface="Arial Narrow" pitchFamily="34" charset="0"/>
                          <a:ea typeface="+mn-ea"/>
                          <a:cs typeface="+mn-cs"/>
                        </a:rPr>
                        <a:t>Personal or Rental Vehicle, Lyft, Uber </a:t>
                      </a:r>
                      <a:r>
                        <a:rPr lang="en-US" sz="1800" b="0" kern="1200" dirty="0" err="1">
                          <a:solidFill>
                            <a:srgbClr val="035F8C"/>
                          </a:solidFill>
                          <a:latin typeface="Arial Narrow" pitchFamily="34" charset="0"/>
                          <a:ea typeface="+mn-ea"/>
                          <a:cs typeface="+mn-cs"/>
                        </a:rPr>
                        <a:t>Etc</a:t>
                      </a:r>
                      <a:endParaRPr lang="en-US" sz="1800" b="0" kern="1200" dirty="0">
                        <a:solidFill>
                          <a:srgbClr val="035F8C"/>
                        </a:solidFill>
                        <a:latin typeface="Arial Narrow" pitchFamily="34" charset="0"/>
                        <a:ea typeface="+mn-ea"/>
                        <a:cs typeface="+mn-cs"/>
                      </a:endParaRPr>
                    </a:p>
                  </a:txBody>
                  <a:tcPr marT="45724" marB="4572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sz="1800" b="1" kern="1200" dirty="0">
                          <a:solidFill>
                            <a:srgbClr val="FF0000"/>
                          </a:solidFill>
                          <a:latin typeface="Arial Narrow" pitchFamily="34" charset="0"/>
                          <a:ea typeface="+mn-ea"/>
                          <a:cs typeface="+mn-cs"/>
                        </a:rPr>
                        <a:t>NO</a:t>
                      </a:r>
                    </a:p>
                  </a:txBody>
                  <a:tcPr marT="45724" marB="4572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endParaRPr lang="en-US" sz="1800" b="0" kern="1200" dirty="0">
                        <a:solidFill>
                          <a:srgbClr val="035F8C"/>
                        </a:solidFill>
                        <a:latin typeface="Arial Narrow" pitchFamily="34" charset="0"/>
                        <a:ea typeface="+mn-ea"/>
                        <a:cs typeface="+mn-cs"/>
                      </a:endParaRPr>
                    </a:p>
                  </a:txBody>
                  <a:tcPr marT="45724" marB="4572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646726">
                <a:tc>
                  <a:txBody>
                    <a:bodyPr/>
                    <a:lstStyle/>
                    <a:p>
                      <a:pPr marL="0" algn="ctr" defTabSz="914400" rtl="0" eaLnBrk="1" latinLnBrk="0" hangingPunct="1"/>
                      <a:r>
                        <a:rPr lang="en-US" sz="1800" b="0" kern="1200" dirty="0">
                          <a:solidFill>
                            <a:srgbClr val="035F8C"/>
                          </a:solidFill>
                          <a:latin typeface="Arial Narrow" pitchFamily="34" charset="0"/>
                          <a:ea typeface="+mn-ea"/>
                          <a:cs typeface="+mn-cs"/>
                        </a:rPr>
                        <a:t>Public Transportation</a:t>
                      </a:r>
                    </a:p>
                  </a:txBody>
                  <a:tcPr marT="45724" marB="4572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sz="1800" b="1" kern="1200" dirty="0">
                          <a:solidFill>
                            <a:srgbClr val="FF0000"/>
                          </a:solidFill>
                          <a:latin typeface="Arial Narrow" pitchFamily="34" charset="0"/>
                          <a:ea typeface="+mn-ea"/>
                          <a:cs typeface="+mn-cs"/>
                        </a:rPr>
                        <a:t>NO</a:t>
                      </a:r>
                    </a:p>
                  </a:txBody>
                  <a:tcPr marT="45724" marB="4572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endParaRPr lang="en-US" sz="1800" b="1" kern="1200" dirty="0">
                        <a:solidFill>
                          <a:srgbClr val="035F8C"/>
                        </a:solidFill>
                        <a:latin typeface="Arial Narrow" pitchFamily="34" charset="0"/>
                        <a:ea typeface="+mn-ea"/>
                        <a:cs typeface="+mn-cs"/>
                      </a:endParaRPr>
                    </a:p>
                  </a:txBody>
                  <a:tcPr marT="45724" marB="4572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762175065"/>
      </p:ext>
    </p:extLst>
  </p:cSld>
  <p:clrMapOvr>
    <a:masterClrMapping/>
  </p:clrMapOvr>
</p:sld>
</file>

<file path=ppt/theme/theme1.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606</TotalTime>
  <Words>355</Words>
  <Application>Microsoft Office PowerPoint</Application>
  <PresentationFormat>Widescreen</PresentationFormat>
  <Paragraphs>63</Paragraphs>
  <Slides>5</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MS PGothic</vt:lpstr>
      <vt:lpstr>Arial</vt:lpstr>
      <vt:lpstr>Arial Narrow</vt:lpstr>
      <vt:lpstr>Calibri</vt:lpstr>
      <vt:lpstr>Wingdings</vt:lpstr>
      <vt:lpstr>1_Office Theme</vt:lpstr>
      <vt:lpstr>Sample Movement and Shipping</vt:lpstr>
      <vt:lpstr> Sample Transport in the Lab</vt:lpstr>
      <vt:lpstr>Sample Transport Between Floors </vt:lpstr>
      <vt:lpstr>Shipping Research Samples</vt:lpstr>
      <vt:lpstr>Modes of Transportation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 Your Safety….</dc:title>
  <dc:creator>Matt Bedford</dc:creator>
  <cp:lastModifiedBy>Matt Bedford</cp:lastModifiedBy>
  <cp:revision>40</cp:revision>
  <dcterms:created xsi:type="dcterms:W3CDTF">2018-05-24T18:17:29Z</dcterms:created>
  <dcterms:modified xsi:type="dcterms:W3CDTF">2018-09-18T14:06:54Z</dcterms:modified>
</cp:coreProperties>
</file>