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92D4-2C6C-4302-8EBB-4DEAD0AB87B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6ABB-710F-434C-B7A0-44EAF46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EFBD967-7BAB-485E-A25A-C331F05DC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1863B67-243B-4206-8B88-A154DFB4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BAB44D2-3E55-4FA9-B671-891BC612A5C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D067DE-F8BB-4E99-9805-17D0194B0D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6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2B6AAD7-D85F-4574-B99F-25C10ED24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ADEB619-A173-4C64-B911-3E782FE14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Really ?</a:t>
            </a:r>
          </a:p>
          <a:p>
            <a:r>
              <a:rPr lang="en-US" altLang="en-US">
                <a:latin typeface="Arial" panose="020B0604020202020204" pitchFamily="34" charset="0"/>
              </a:rPr>
              <a:t>It took several days for many many people walk by and ignoring that !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And that is not only the waste _ the benches often look like mess , like somebody just stepped out and got kidnapped since nothing has been done to that place….. But even so – the remaining people who have not been snatched by aliens yet  should clean that before departure !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38EDBB28-8D7F-4600-9E7C-3A6CF69B2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4F46E0-04A2-4DE3-9A59-C59FD73BF4C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0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D85290-54C6-42B9-B8C0-2AAF9AEA76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AA19-BE57-4C84-8C08-C593ABDE3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8D74A8-EF21-4DFE-AD77-B81C699B40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D9D5-EE22-41D9-BF04-C67F695DE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B003B1-61DC-46CD-BD1E-4A66F5AF94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7A93-C384-46AE-B350-12C0EC78B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D605D-F12F-44D8-ACAC-9E56D03CF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D835-6E37-43FE-9E0A-78F1D492D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609275-C4E5-465C-8E3E-237360BB0A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715C-B514-410F-AA84-43BFB049B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4A3E4-DBD3-4FC8-BCC8-0F34DEC7F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C533-5CFE-4034-8181-65B9555A8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80473-7C33-46F4-8CBA-C37D46CF3F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77A-8730-4BD4-BC61-FDA1A3465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B1AF7DD-4B46-4F4C-900E-A158569D4F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5AD4-7220-49E7-BCCA-8E797FA1A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0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11BDD20-0819-4DC7-977E-178AE12A1F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B0B7-2CC7-48BB-8F5C-93186A27C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6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22BC9-DB4D-455B-946D-D54FE1684A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F911-2D61-4C8A-906E-C7A3A5021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3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1EE929-BDBD-4B4F-A2CB-1BAB9CAF7A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6067-CB2F-45B0-87CB-479D66F7F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agon_ppt_template_bkgrnd_3">
            <a:extLst>
              <a:ext uri="{FF2B5EF4-FFF2-40B4-BE49-F238E27FC236}">
                <a16:creationId xmlns:a16="http://schemas.microsoft.com/office/drawing/2014/main" id="{BC971FBF-1036-44B6-B5B5-26C764F9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300">
            <a:extLst>
              <a:ext uri="{FF2B5EF4-FFF2-40B4-BE49-F238E27FC236}">
                <a16:creationId xmlns:a16="http://schemas.microsoft.com/office/drawing/2014/main" id="{46855951-19B2-4F6F-948D-1666BB85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785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E0DEC43F-9100-4B18-AAFB-E41237CBA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BAF0DC5C-5578-4D40-A332-7B1CAA4E4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57C177-A5DE-4DB6-AE99-166D5CEA4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C77AED-CC86-4A2A-A339-06A7D98D8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654D-444E-459B-8CCB-3698BF62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2633525"/>
            <a:ext cx="10972800" cy="1143000"/>
          </a:xfrm>
        </p:spPr>
        <p:txBody>
          <a:bodyPr/>
          <a:lstStyle/>
          <a:p>
            <a:r>
              <a:rPr lang="en-US" sz="6000" b="1" dirty="0"/>
              <a:t>Dress Code </a:t>
            </a:r>
            <a:br>
              <a:rPr lang="en-US" sz="6000" b="1" dirty="0"/>
            </a:br>
            <a:r>
              <a:rPr lang="en-US" sz="6000" b="1" dirty="0"/>
              <a:t>and</a:t>
            </a:r>
            <a:br>
              <a:rPr lang="en-US" sz="6000" b="1" dirty="0"/>
            </a:br>
            <a:r>
              <a:rPr lang="en-US" sz="6000" b="1" dirty="0"/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18361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FB67127-CF27-4E4F-9FCD-FC6377485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8038" y="152400"/>
            <a:ext cx="8229600" cy="1143000"/>
          </a:xfrm>
        </p:spPr>
        <p:txBody>
          <a:bodyPr/>
          <a:lstStyle/>
          <a:p>
            <a:r>
              <a:rPr lang="en-US" altLang="en-US" sz="3600"/>
              <a:t>Lab Dress Code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6382087-3459-40D4-8A6E-90B9FBD168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100" dirty="0"/>
              <a:t>Policy reflects MGH, NIH, OSHA, Federal, State, and City Regulations and Safety Standards</a:t>
            </a:r>
          </a:p>
          <a:p>
            <a:endParaRPr lang="en-US" altLang="en-US" sz="2100" dirty="0"/>
          </a:p>
          <a:p>
            <a:r>
              <a:rPr lang="en-US" altLang="en-US" sz="2200" dirty="0"/>
              <a:t>All visitors, guests and administrative staff are required to comply with lab attire policy when entering laboratory space</a:t>
            </a:r>
          </a:p>
          <a:p>
            <a:pPr lvl="1"/>
            <a:r>
              <a:rPr lang="en-US" altLang="en-US" sz="2000" i="1" dirty="0"/>
              <a:t>Visitor booties, pants and safety glasses available in the 963 EH&amp;S office area</a:t>
            </a:r>
          </a:p>
          <a:p>
            <a:endParaRPr lang="en-US" altLang="en-US" sz="2100" dirty="0"/>
          </a:p>
        </p:txBody>
      </p:sp>
      <p:pic>
        <p:nvPicPr>
          <p:cNvPr id="37892" name="Content Placeholder 3">
            <a:extLst>
              <a:ext uri="{FF2B5EF4-FFF2-40B4-BE49-F238E27FC236}">
                <a16:creationId xmlns:a16="http://schemas.microsoft.com/office/drawing/2014/main" id="{C8168B94-200B-4DDB-B663-64962978CB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2075" y="1600201"/>
            <a:ext cx="3498850" cy="4525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2A956-8650-410C-AA00-33CFED8170E5}"/>
              </a:ext>
            </a:extLst>
          </p:cNvPr>
          <p:cNvSpPr txBox="1"/>
          <p:nvPr/>
        </p:nvSpPr>
        <p:spPr>
          <a:xfrm>
            <a:off x="10151165" y="3863182"/>
            <a:ext cx="1404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bare skin exposed below the waist</a:t>
            </a:r>
          </a:p>
        </p:txBody>
      </p:sp>
    </p:spTree>
    <p:extLst>
      <p:ext uri="{BB962C8B-B14F-4D97-AF65-F5344CB8AC3E}">
        <p14:creationId xmlns:p14="http://schemas.microsoft.com/office/powerpoint/2010/main" val="189792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5544C29-1B1F-488E-96C2-2D5A00629B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/>
              <a:t>Footwear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D5A8C90E-0745-4E00-A2C3-2311396D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093" y="1144883"/>
            <a:ext cx="7897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Shoes:  Must be closed-toe, flats must be worn with socks, stockings etc.</a:t>
            </a:r>
          </a:p>
          <a:p>
            <a:pPr marL="457200" lvl="1" indent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  <a:latin typeface="Arial"/>
              <a:cs typeface="ＭＳ Ｐゴシック" charset="0"/>
            </a:endParaRPr>
          </a:p>
        </p:txBody>
      </p:sp>
      <p:grpSp>
        <p:nvGrpSpPr>
          <p:cNvPr id="38916" name="Group 23">
            <a:extLst>
              <a:ext uri="{FF2B5EF4-FFF2-40B4-BE49-F238E27FC236}">
                <a16:creationId xmlns:a16="http://schemas.microsoft.com/office/drawing/2014/main" id="{34FF474B-CAE4-4F06-A0F8-156C78FA8B9F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4224338"/>
            <a:ext cx="2343150" cy="2209800"/>
            <a:chOff x="6771509" y="4436010"/>
            <a:chExt cx="2343704" cy="2208449"/>
          </a:xfrm>
        </p:grpSpPr>
        <p:pic>
          <p:nvPicPr>
            <p:cNvPr id="38934" name="Picture 19">
              <a:extLst>
                <a:ext uri="{FF2B5EF4-FFF2-40B4-BE49-F238E27FC236}">
                  <a16:creationId xmlns:a16="http://schemas.microsoft.com/office/drawing/2014/main" id="{7C29FBA7-C786-47F2-BE2F-18773CD4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626" y="4975687"/>
              <a:ext cx="1818123" cy="119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5" name="Group 47">
              <a:extLst>
                <a:ext uri="{FF2B5EF4-FFF2-40B4-BE49-F238E27FC236}">
                  <a16:creationId xmlns:a16="http://schemas.microsoft.com/office/drawing/2014/main" id="{B23625CF-9E69-4C4B-BA88-359C93100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1509" y="4436010"/>
              <a:ext cx="2343704" cy="2208449"/>
              <a:chOff x="3054099" y="3942999"/>
              <a:chExt cx="2343704" cy="2208449"/>
            </a:xfrm>
          </p:grpSpPr>
          <p:sp>
            <p:nvSpPr>
              <p:cNvPr id="38936" name="Line 7">
                <a:extLst>
                  <a:ext uri="{FF2B5EF4-FFF2-40B4-BE49-F238E27FC236}">
                    <a16:creationId xmlns:a16="http://schemas.microsoft.com/office/drawing/2014/main" id="{BAFD3C09-A6A1-4D9E-BF61-74167FDCC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3835" y="4311695"/>
                <a:ext cx="1705254" cy="154060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37" name="Oval 6">
                <a:extLst>
                  <a:ext uri="{FF2B5EF4-FFF2-40B4-BE49-F238E27FC236}">
                    <a16:creationId xmlns:a16="http://schemas.microsoft.com/office/drawing/2014/main" id="{68DB7F72-A0EB-4F97-BED2-22B3B60AC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099" y="3942999"/>
                <a:ext cx="2343704" cy="220844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4400">
                  <a:solidFill>
                    <a:srgbClr val="000000"/>
                  </a:solidFill>
                  <a:latin typeface="Cambria" panose="02040503050406030204" pitchFamily="18" charset="0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38917" name="Group 28">
            <a:extLst>
              <a:ext uri="{FF2B5EF4-FFF2-40B4-BE49-F238E27FC236}">
                <a16:creationId xmlns:a16="http://schemas.microsoft.com/office/drawing/2014/main" id="{4C15E695-A890-4A8A-98AA-C8720AA05092}"/>
              </a:ext>
            </a:extLst>
          </p:cNvPr>
          <p:cNvGrpSpPr>
            <a:grpSpLocks/>
          </p:cNvGrpSpPr>
          <p:nvPr/>
        </p:nvGrpSpPr>
        <p:grpSpPr bwMode="auto">
          <a:xfrm>
            <a:off x="2017713" y="4224338"/>
            <a:ext cx="2343150" cy="2209800"/>
            <a:chOff x="473729" y="4126825"/>
            <a:chExt cx="2343704" cy="2208449"/>
          </a:xfrm>
        </p:grpSpPr>
        <p:pic>
          <p:nvPicPr>
            <p:cNvPr id="38930" name="Picture 13">
              <a:extLst>
                <a:ext uri="{FF2B5EF4-FFF2-40B4-BE49-F238E27FC236}">
                  <a16:creationId xmlns:a16="http://schemas.microsoft.com/office/drawing/2014/main" id="{2865263E-EF3D-4B55-B9F5-AFACBB64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9" y="4363258"/>
              <a:ext cx="1233490" cy="172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31" name="Group 27">
              <a:extLst>
                <a:ext uri="{FF2B5EF4-FFF2-40B4-BE49-F238E27FC236}">
                  <a16:creationId xmlns:a16="http://schemas.microsoft.com/office/drawing/2014/main" id="{288E56DC-6E27-4410-9340-00277A8F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29" y="4126825"/>
              <a:ext cx="2343704" cy="2208449"/>
              <a:chOff x="690202" y="4220061"/>
              <a:chExt cx="2343704" cy="2208449"/>
            </a:xfrm>
          </p:grpSpPr>
          <p:sp>
            <p:nvSpPr>
              <p:cNvPr id="38932" name="Oval 6">
                <a:extLst>
                  <a:ext uri="{FF2B5EF4-FFF2-40B4-BE49-F238E27FC236}">
                    <a16:creationId xmlns:a16="http://schemas.microsoft.com/office/drawing/2014/main" id="{D36A834F-5984-4DF3-9CA3-C6C0365D2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202" y="4220061"/>
                <a:ext cx="2343704" cy="220844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4400">
                  <a:solidFill>
                    <a:srgbClr val="000000"/>
                  </a:solidFill>
                  <a:latin typeface="Cambria" panose="020405030504060302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8933" name="Line 7">
                <a:extLst>
                  <a:ext uri="{FF2B5EF4-FFF2-40B4-BE49-F238E27FC236}">
                    <a16:creationId xmlns:a16="http://schemas.microsoft.com/office/drawing/2014/main" id="{DAA70822-44B9-46DB-AAE0-FDE53D2C5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938" y="4588757"/>
                <a:ext cx="1705254" cy="154060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8918" name="Group 9">
            <a:extLst>
              <a:ext uri="{FF2B5EF4-FFF2-40B4-BE49-F238E27FC236}">
                <a16:creationId xmlns:a16="http://schemas.microsoft.com/office/drawing/2014/main" id="{C8EECA0F-E6E3-48A1-81EE-E689CD3F4946}"/>
              </a:ext>
            </a:extLst>
          </p:cNvPr>
          <p:cNvGrpSpPr>
            <a:grpSpLocks/>
          </p:cNvGrpSpPr>
          <p:nvPr/>
        </p:nvGrpSpPr>
        <p:grpSpPr bwMode="auto">
          <a:xfrm>
            <a:off x="4686301" y="4208464"/>
            <a:ext cx="2384425" cy="2225675"/>
            <a:chOff x="944885" y="2107374"/>
            <a:chExt cx="1675671" cy="1618451"/>
          </a:xfrm>
        </p:grpSpPr>
        <p:pic>
          <p:nvPicPr>
            <p:cNvPr id="38926" name="Picture 4" descr="IMG_5180">
              <a:extLst>
                <a:ext uri="{FF2B5EF4-FFF2-40B4-BE49-F238E27FC236}">
                  <a16:creationId xmlns:a16="http://schemas.microsoft.com/office/drawing/2014/main" id="{149FF8CA-11E8-48C4-894B-55371ECFB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000" y="2308036"/>
              <a:ext cx="1219200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27" name="Group 1">
              <a:extLst>
                <a:ext uri="{FF2B5EF4-FFF2-40B4-BE49-F238E27FC236}">
                  <a16:creationId xmlns:a16="http://schemas.microsoft.com/office/drawing/2014/main" id="{0237D9A1-5955-4B86-BFEB-92D429430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885" y="2107374"/>
              <a:ext cx="1675671" cy="1618451"/>
              <a:chOff x="914399" y="4592001"/>
              <a:chExt cx="1675671" cy="1618451"/>
            </a:xfrm>
          </p:grpSpPr>
          <p:sp>
            <p:nvSpPr>
              <p:cNvPr id="38928" name="Oval 6">
                <a:extLst>
                  <a:ext uri="{FF2B5EF4-FFF2-40B4-BE49-F238E27FC236}">
                    <a16:creationId xmlns:a16="http://schemas.microsoft.com/office/drawing/2014/main" id="{4F71DA1D-2358-4BCC-920B-810CD8A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399" y="4592001"/>
                <a:ext cx="1675671" cy="1618451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4400">
                  <a:solidFill>
                    <a:srgbClr val="000000"/>
                  </a:solidFill>
                  <a:latin typeface="Cambria" panose="02040503050406030204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8929" name="Line 7">
                <a:extLst>
                  <a:ext uri="{FF2B5EF4-FFF2-40B4-BE49-F238E27FC236}">
                    <a16:creationId xmlns:a16="http://schemas.microsoft.com/office/drawing/2014/main" id="{C1B766AA-1CAC-4660-ABDA-8992DEA5A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3000" y="4792663"/>
                <a:ext cx="1219200" cy="119856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8919" name="Group 16">
            <a:extLst>
              <a:ext uri="{FF2B5EF4-FFF2-40B4-BE49-F238E27FC236}">
                <a16:creationId xmlns:a16="http://schemas.microsoft.com/office/drawing/2014/main" id="{503CEC72-35BF-4861-8ECA-CCE7548F0439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2173288"/>
            <a:ext cx="2605088" cy="1776412"/>
            <a:chOff x="789188" y="2098285"/>
            <a:chExt cx="2604723" cy="1776487"/>
          </a:xfrm>
        </p:grpSpPr>
        <p:pic>
          <p:nvPicPr>
            <p:cNvPr id="38924" name="Picture 12">
              <a:extLst>
                <a:ext uri="{FF2B5EF4-FFF2-40B4-BE49-F238E27FC236}">
                  <a16:creationId xmlns:a16="http://schemas.microsoft.com/office/drawing/2014/main" id="{19973B0A-5737-4441-8F16-29D9CCCD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88" y="2098285"/>
              <a:ext cx="2066531" cy="17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30">
              <a:extLst>
                <a:ext uri="{FF2B5EF4-FFF2-40B4-BE49-F238E27FC236}">
                  <a16:creationId xmlns:a16="http://schemas.microsoft.com/office/drawing/2014/main" id="{5094C122-6247-4DBB-8176-AA8BE5ED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807" y="2791916"/>
              <a:ext cx="1039104" cy="108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5" descr="100_6496">
            <a:extLst>
              <a:ext uri="{FF2B5EF4-FFF2-40B4-BE49-F238E27FC236}">
                <a16:creationId xmlns:a16="http://schemas.microsoft.com/office/drawing/2014/main" id="{699B6DBC-FA3E-4341-A0A9-C4510A53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173288"/>
            <a:ext cx="1919288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">
            <a:extLst>
              <a:ext uri="{FF2B5EF4-FFF2-40B4-BE49-F238E27FC236}">
                <a16:creationId xmlns:a16="http://schemas.microsoft.com/office/drawing/2014/main" id="{541381EC-A827-4FE5-8771-439DB2E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1" y="2174876"/>
            <a:ext cx="20288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2">
            <a:extLst>
              <a:ext uri="{FF2B5EF4-FFF2-40B4-BE49-F238E27FC236}">
                <a16:creationId xmlns:a16="http://schemas.microsoft.com/office/drawing/2014/main" id="{5F4A20A2-7308-49CC-BD14-69939A3E5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1" y="2867026"/>
            <a:ext cx="1039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>
            <a:extLst>
              <a:ext uri="{FF2B5EF4-FFF2-40B4-BE49-F238E27FC236}">
                <a16:creationId xmlns:a16="http://schemas.microsoft.com/office/drawing/2014/main" id="{BBBB5875-658C-4684-86E6-F5C54420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51" y="2866890"/>
            <a:ext cx="1039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85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B6E4-DB5F-4170-B2A7-8F1A96416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38" y="304801"/>
            <a:ext cx="8845827" cy="1987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b="1" i="1" u="sng" dirty="0"/>
              <a:t>BSL1 (Main laboratory):</a:t>
            </a:r>
          </a:p>
          <a:p>
            <a:pPr>
              <a:defRPr/>
            </a:pPr>
            <a:r>
              <a:rPr lang="en-US" sz="2400" dirty="0"/>
              <a:t>All bench work requires lab coat and gloves. Eye protection is required if working with hazardous materials</a:t>
            </a:r>
          </a:p>
          <a:p>
            <a:pPr>
              <a:defRPr/>
            </a:pPr>
            <a:r>
              <a:rPr lang="en-US" sz="2400" dirty="0"/>
              <a:t>Fume hood: lab coat, gloves and eye protection are mandatory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7C6BD49C-6EE9-4C68-8796-ABA6EA3E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0" y="2570852"/>
            <a:ext cx="2819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038A77CC-A787-4C6D-8A24-31D101F69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2570852"/>
            <a:ext cx="2819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70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F2D7-0336-447C-948D-DCF0E8D9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4" y="612860"/>
            <a:ext cx="45720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u="sng" dirty="0"/>
              <a:t>BSL2+ (Tissue culture spaces):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When work is being</a:t>
            </a:r>
          </a:p>
          <a:p>
            <a:pPr marL="0" indent="0">
              <a:buNone/>
              <a:defRPr/>
            </a:pPr>
            <a:r>
              <a:rPr lang="en-US" dirty="0"/>
              <a:t>performed: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Safety glasses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Disposable gloves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Solid front disposable gown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</a:t>
            </a:r>
            <a:endParaRPr lang="en-US" i="1" dirty="0"/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F336E15E-9400-418C-B0A7-B12C4867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9" y="990600"/>
            <a:ext cx="3887924" cy="50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5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8C9C-D3E7-4C18-9DA7-8A301378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40" y="1076741"/>
            <a:ext cx="4393096" cy="15505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u="sng" dirty="0"/>
              <a:t>Working with LN2 (cryogenic material):</a:t>
            </a:r>
          </a:p>
          <a:p>
            <a:pPr>
              <a:defRPr/>
            </a:pPr>
            <a:r>
              <a:rPr lang="en-US" dirty="0"/>
              <a:t>Laboratory coat</a:t>
            </a:r>
          </a:p>
          <a:p>
            <a:pPr>
              <a:defRPr/>
            </a:pPr>
            <a:r>
              <a:rPr lang="en-US" dirty="0"/>
              <a:t>Cryogenic (insulated) gloves</a:t>
            </a:r>
          </a:p>
          <a:p>
            <a:pPr>
              <a:defRPr/>
            </a:pPr>
            <a:r>
              <a:rPr lang="en-US" dirty="0"/>
              <a:t>Full face shield and safety glasses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</a:t>
            </a:r>
            <a:endParaRPr lang="en-US" i="1" dirty="0"/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462132AA-8FFE-47EB-B2D2-EC92818D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1076741"/>
            <a:ext cx="3684104" cy="47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6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91A2-4CE5-4660-ADAF-3DF35428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4742"/>
            <a:ext cx="10972800" cy="1143000"/>
          </a:xfrm>
        </p:spPr>
        <p:txBody>
          <a:bodyPr/>
          <a:lstStyle/>
          <a:p>
            <a:r>
              <a:rPr lang="en-US" sz="6000" b="1" dirty="0"/>
              <a:t>General Housekeeping</a:t>
            </a:r>
          </a:p>
        </p:txBody>
      </p:sp>
    </p:spTree>
    <p:extLst>
      <p:ext uri="{BB962C8B-B14F-4D97-AF65-F5344CB8AC3E}">
        <p14:creationId xmlns:p14="http://schemas.microsoft.com/office/powerpoint/2010/main" val="75360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4F12-7E1F-46F6-A655-EC91DB03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487018"/>
            <a:ext cx="4717774" cy="5978318"/>
          </a:xfrm>
        </p:spPr>
        <p:txBody>
          <a:bodyPr/>
          <a:lstStyle/>
          <a:p>
            <a:r>
              <a:rPr lang="en-US" dirty="0"/>
              <a:t>Keeps aisles and doorways clear of trip hazards (minimum 3ft)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block emergency equipment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store materials within 18” of the ceiling or 18” of a sprinkler</a:t>
            </a:r>
          </a:p>
        </p:txBody>
      </p:sp>
      <p:pic>
        <p:nvPicPr>
          <p:cNvPr id="4" name="Shape 190">
            <a:extLst>
              <a:ext uri="{FF2B5EF4-FFF2-40B4-BE49-F238E27FC236}">
                <a16:creationId xmlns:a16="http://schemas.microsoft.com/office/drawing/2014/main" id="{AD86FCFD-D549-4A27-8081-35BAE9A4F2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48" y="1760883"/>
            <a:ext cx="2590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B0DE3-74C3-49CC-9E52-73138B05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79" y="3000997"/>
            <a:ext cx="2598254" cy="3464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118AA-04A3-4C8D-8E61-B6F3D4AE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43" y="173383"/>
            <a:ext cx="2331326" cy="26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F4B6A51-767B-42BF-87BE-A95FC04CA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7911" y="481264"/>
            <a:ext cx="2212848" cy="1857871"/>
          </a:xfrm>
          <a:prstGeom prst="rect">
            <a:avLst/>
          </a:prstGeom>
          <a:solidFill>
            <a:srgbClr val="73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666DEC5-DF59-4918-8F2F-0388AB0BD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351" y="3536045"/>
            <a:ext cx="2212848" cy="2857897"/>
          </a:xfrm>
          <a:prstGeom prst="rect">
            <a:avLst/>
          </a:prstGeom>
          <a:solidFill>
            <a:srgbClr val="73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BADE533-64CB-46C1-B6CD-7DEA42EA3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9147" y="4459986"/>
            <a:ext cx="3931920" cy="0"/>
          </a:xfrm>
          <a:prstGeom prst="line">
            <a:avLst/>
          </a:prstGeom>
          <a:ln>
            <a:solidFill>
              <a:srgbClr val="CE9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C2BFD25-3D9F-424F-9EE9-F013CDA82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27682"/>
          <a:stretch/>
        </p:blipFill>
        <p:spPr>
          <a:xfrm rot="5400000">
            <a:off x="679162" y="2219202"/>
            <a:ext cx="3897073" cy="44661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23D8084-6E37-4C6A-9595-D73B2FA3BE18}"/>
              </a:ext>
            </a:extLst>
          </p:cNvPr>
          <p:cNvSpPr txBox="1"/>
          <p:nvPr/>
        </p:nvSpPr>
        <p:spPr>
          <a:xfrm>
            <a:off x="7517331" y="481264"/>
            <a:ext cx="4204207" cy="3907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are responsible for keeping your work areas clean, tidy and free of obstructions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E33BB6F-1360-4A82-AABC-9FC4D38CB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620" y="3903610"/>
            <a:ext cx="2940517" cy="22053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7249ACC-9415-4A90-929C-E8306E151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7479" y="273619"/>
            <a:ext cx="1913400" cy="227315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BFEA114-C638-45B7-81CB-DD5B9D24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58" y="481264"/>
            <a:ext cx="2215015" cy="29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416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280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Cambria</vt:lpstr>
      <vt:lpstr>Wingdings</vt:lpstr>
      <vt:lpstr>1_Office Theme</vt:lpstr>
      <vt:lpstr>Dress Code  and Personal Protective Equipment</vt:lpstr>
      <vt:lpstr>Lab Dress Code</vt:lpstr>
      <vt:lpstr>Footwear</vt:lpstr>
      <vt:lpstr>PowerPoint Presentation</vt:lpstr>
      <vt:lpstr>PowerPoint Presentation</vt:lpstr>
      <vt:lpstr>PowerPoint Presentation</vt:lpstr>
      <vt:lpstr>General Housekeeping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Your Safety….</dc:title>
  <dc:creator>Matt Bedford</dc:creator>
  <cp:lastModifiedBy>Bedford, Matthew</cp:lastModifiedBy>
  <cp:revision>16</cp:revision>
  <dcterms:created xsi:type="dcterms:W3CDTF">2018-05-24T18:17:29Z</dcterms:created>
  <dcterms:modified xsi:type="dcterms:W3CDTF">2018-10-19T18:34:26Z</dcterms:modified>
</cp:coreProperties>
</file>