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65" r:id="rId4"/>
    <p:sldId id="258" r:id="rId5"/>
    <p:sldId id="266" r:id="rId6"/>
    <p:sldId id="259" r:id="rId7"/>
    <p:sldId id="260" r:id="rId8"/>
    <p:sldId id="261" r:id="rId9"/>
    <p:sldId id="262" r:id="rId10"/>
    <p:sldId id="263" r:id="rId11"/>
    <p:sldId id="264" r:id="rId12"/>
    <p:sldId id="268" r:id="rId13"/>
    <p:sldId id="269" r:id="rId14"/>
    <p:sldId id="270" r:id="rId15"/>
    <p:sldId id="271" r:id="rId16"/>
    <p:sldId id="272" r:id="rId17"/>
    <p:sldId id="273" r:id="rId18"/>
    <p:sldId id="274" r:id="rId19"/>
    <p:sldId id="275" r:id="rId20"/>
    <p:sldId id="276" r:id="rId21"/>
    <p:sldId id="278" r:id="rId22"/>
    <p:sldId id="277" r:id="rId23"/>
    <p:sldId id="279" r:id="rId24"/>
    <p:sldId id="280" r:id="rId25"/>
    <p:sldId id="281" r:id="rId26"/>
    <p:sldId id="282" r:id="rId27"/>
    <p:sldId id="283" r:id="rId28"/>
    <p:sldId id="284" r:id="rId29"/>
    <p:sldId id="285" r:id="rId30"/>
    <p:sldId id="286" r:id="rId31"/>
    <p:sldId id="287"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p:cViewPr varScale="1">
        <p:scale>
          <a:sx n="72" d="100"/>
          <a:sy n="72" d="100"/>
        </p:scale>
        <p:origin x="12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731AADA-FCBB-45E0-8369-8D120363799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44E8F3-A0A7-4E66-A120-B8AA66F4099A}" type="slidenum">
              <a:rPr lang="en-US" altLang="en-US"/>
              <a:pPr/>
              <a:t>1</a:t>
            </a:fld>
            <a:endParaRPr lang="en-US" alt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PI’s are responsible for instructing and training staff in </a:t>
            </a:r>
            <a:r>
              <a:rPr lang="en-US" u="sng" dirty="0"/>
              <a:t>practices and procedures related to safety and procedures for dealing with accidents</a:t>
            </a:r>
          </a:p>
          <a:p>
            <a:endParaRPr lang="en-US" dirty="0"/>
          </a:p>
        </p:txBody>
      </p:sp>
      <p:sp>
        <p:nvSpPr>
          <p:cNvPr id="4" name="Slide Number Placeholder 3"/>
          <p:cNvSpPr>
            <a:spLocks noGrp="1"/>
          </p:cNvSpPr>
          <p:nvPr>
            <p:ph type="sldNum" sz="quarter" idx="10"/>
          </p:nvPr>
        </p:nvSpPr>
        <p:spPr/>
        <p:txBody>
          <a:bodyPr/>
          <a:lstStyle/>
          <a:p>
            <a:fld id="{67248364-81D5-4FFE-ACF2-F50B93E843C1}" type="slidenum">
              <a:rPr lang="en-US" smtClean="0"/>
              <a:pPr/>
              <a:t>27</a:t>
            </a:fld>
            <a:endParaRPr lang="en-US"/>
          </a:p>
        </p:txBody>
      </p:sp>
    </p:spTree>
    <p:extLst>
      <p:ext uri="{BB962C8B-B14F-4D97-AF65-F5344CB8AC3E}">
        <p14:creationId xmlns:p14="http://schemas.microsoft.com/office/powerpoint/2010/main" val="670672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Shape 124"/>
          <p:cNvSpPr>
            <a:spLocks noGrp="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anose="020B0604020202020204" pitchFamily="34" charset="0"/>
            </a:endParaRPr>
          </a:p>
        </p:txBody>
      </p:sp>
      <p:sp>
        <p:nvSpPr>
          <p:cNvPr id="15363" name="Shape 125"/>
          <p:cNvSpPr>
            <a:spLocks noGrp="1" noRot="1" noChangeAspect="1" noTextEdit="1"/>
          </p:cNvSpPr>
          <p:nvPr>
            <p:ph type="sldImg" idx="2"/>
          </p:nvPr>
        </p:nvSpPr>
        <p:spPr>
          <a:xfrm>
            <a:off x="1104900" y="696913"/>
            <a:ext cx="46482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2573529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Shape 141"/>
          <p:cNvSpPr>
            <a:spLocks noGrp="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anose="020B0604020202020204" pitchFamily="34" charset="0"/>
            </a:endParaRPr>
          </a:p>
        </p:txBody>
      </p:sp>
      <p:sp>
        <p:nvSpPr>
          <p:cNvPr id="19459" name="Shape 142"/>
          <p:cNvSpPr>
            <a:spLocks noGrp="1" noRot="1" noChangeAspect="1" noTextEdit="1"/>
          </p:cNvSpPr>
          <p:nvPr>
            <p:ph type="sldImg" idx="2"/>
          </p:nvPr>
        </p:nvSpPr>
        <p:spPr>
          <a:xfrm>
            <a:off x="1104900" y="696913"/>
            <a:ext cx="46482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317505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Shape 150"/>
          <p:cNvSpPr>
            <a:spLocks noGrp="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anose="020B0604020202020204" pitchFamily="34" charset="0"/>
            </a:endParaRPr>
          </a:p>
        </p:txBody>
      </p:sp>
      <p:sp>
        <p:nvSpPr>
          <p:cNvPr id="21507" name="Shape 151"/>
          <p:cNvSpPr>
            <a:spLocks noGrp="1" noRot="1" noChangeAspect="1" noTextEdit="1"/>
          </p:cNvSpPr>
          <p:nvPr>
            <p:ph type="sldImg" idx="2"/>
          </p:nvPr>
        </p:nvSpPr>
        <p:spPr>
          <a:xfrm>
            <a:off x="1104900" y="696913"/>
            <a:ext cx="46482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179210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F36C0C-C9C2-44C6-8483-BAB389C01A54}" type="slidenum">
              <a:rPr lang="en-US" altLang="en-US"/>
              <a:pPr/>
              <a:t>2</a:t>
            </a:fld>
            <a:endParaRPr lang="en-US" alt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 only in the</a:t>
            </a:r>
            <a:r>
              <a:rPr lang="en-US" baseline="0" dirty="0"/>
              <a:t> hood / check for supplies before so you don’t have to leave in sec/ make hole in the bag and fill ½ bucket / check if </a:t>
            </a:r>
            <a:r>
              <a:rPr lang="en-US" baseline="0" dirty="0" err="1"/>
              <a:t>Vaccum</a:t>
            </a:r>
            <a:r>
              <a:rPr lang="en-US" baseline="0" dirty="0"/>
              <a:t> flask is not too full</a:t>
            </a:r>
          </a:p>
          <a:p>
            <a:r>
              <a:rPr lang="en-US" baseline="0" dirty="0" err="1"/>
              <a:t>Helpa</a:t>
            </a:r>
            <a:r>
              <a:rPr lang="en-US" baseline="0" dirty="0"/>
              <a:t> filters must be clean/ gauze to cover spills/ d125 and alcohol/  aspirate liquid after inactivating labware/ be organized – it is not your personal bedroom but lab space you share/ be an example to </a:t>
            </a:r>
          </a:p>
          <a:p>
            <a:endParaRPr lang="en-US" dirty="0"/>
          </a:p>
        </p:txBody>
      </p:sp>
      <p:sp>
        <p:nvSpPr>
          <p:cNvPr id="4" name="Slide Number Placeholder 3"/>
          <p:cNvSpPr>
            <a:spLocks noGrp="1"/>
          </p:cNvSpPr>
          <p:nvPr>
            <p:ph type="sldNum" sz="quarter" idx="10"/>
          </p:nvPr>
        </p:nvSpPr>
        <p:spPr/>
        <p:txBody>
          <a:bodyPr/>
          <a:lstStyle/>
          <a:p>
            <a:fld id="{686B096C-5098-4241-B5D4-407AC2F0C5D9}" type="slidenum">
              <a:rPr lang="en-US" smtClean="0"/>
              <a:t>12</a:t>
            </a:fld>
            <a:endParaRPr lang="en-US"/>
          </a:p>
        </p:txBody>
      </p:sp>
    </p:spTree>
    <p:extLst>
      <p:ext uri="{BB962C8B-B14F-4D97-AF65-F5344CB8AC3E}">
        <p14:creationId xmlns:p14="http://schemas.microsoft.com/office/powerpoint/2010/main" val="61311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BL2 dress code when working ( or somebody else working there) : lab coat , safety glasses or shield , one pair of gloves</a:t>
            </a:r>
          </a:p>
          <a:p>
            <a:r>
              <a:rPr lang="en-US" dirty="0"/>
              <a:t>	outside the HOOD </a:t>
            </a:r>
          </a:p>
          <a:p>
            <a:pPr marL="285750" indent="-285750">
              <a:buFont typeface="Arial" panose="020B0604020202020204" pitchFamily="34" charset="0"/>
              <a:buChar char="•"/>
            </a:pPr>
            <a:r>
              <a:rPr lang="en-US" dirty="0"/>
              <a:t>HOOD – check D125 dates on bucket inside and vacuum flask below – no older than 7 days and must be filled with liquid</a:t>
            </a:r>
          </a:p>
          <a:p>
            <a:pPr marL="285750" indent="-285750">
              <a:buFont typeface="Arial" panose="020B0604020202020204" pitchFamily="34" charset="0"/>
              <a:buChar char="•"/>
            </a:pPr>
            <a:r>
              <a:rPr lang="en-US" dirty="0"/>
              <a:t>Making new buckets / flasks – use appropriate dilution , poke holes in lining bag for small bucket, check small aspiration flask </a:t>
            </a:r>
          </a:p>
          <a:p>
            <a:r>
              <a:rPr lang="en-US" dirty="0"/>
              <a:t>-if the gauze soak in liquid - change </a:t>
            </a:r>
          </a:p>
          <a:p>
            <a:pPr marL="285750" indent="-285750">
              <a:buFont typeface="Arial" panose="020B0604020202020204" pitchFamily="34" charset="0"/>
              <a:buChar char="•"/>
            </a:pPr>
            <a:r>
              <a:rPr lang="en-US" dirty="0"/>
              <a:t>Clean your hood with 70% alcohol before and after use/experiment </a:t>
            </a:r>
          </a:p>
          <a:p>
            <a:pPr marL="285750" indent="-285750">
              <a:buFont typeface="Arial" panose="020B0604020202020204" pitchFamily="34" charset="0"/>
              <a:buChar char="•"/>
            </a:pPr>
            <a:r>
              <a:rPr lang="en-US" dirty="0"/>
              <a:t>Dispose all your waste when done with work </a:t>
            </a:r>
          </a:p>
          <a:p>
            <a:pPr marL="285750" indent="-285750">
              <a:buFont typeface="Arial" panose="020B0604020202020204" pitchFamily="34" charset="0"/>
              <a:buChar char="•"/>
            </a:pPr>
            <a:r>
              <a:rPr lang="en-US" dirty="0"/>
              <a:t>Autoclaving dry versus liquid </a:t>
            </a:r>
          </a:p>
          <a:p>
            <a:endParaRPr lang="en-US" dirty="0"/>
          </a:p>
          <a:p>
            <a:r>
              <a:rPr lang="en-US" dirty="0"/>
              <a:t>Biological waste disposal from time of generation to gray gay</a:t>
            </a:r>
            <a:r>
              <a:rPr lang="en-US" baseline="0" dirty="0"/>
              <a:t> bin in anteroom</a:t>
            </a:r>
            <a:r>
              <a:rPr lang="en-US" dirty="0"/>
              <a:t>:</a:t>
            </a:r>
          </a:p>
          <a:p>
            <a:pPr marL="285750" indent="-285750">
              <a:buFont typeface="Arial" panose="020B0604020202020204" pitchFamily="34" charset="0"/>
              <a:buChar char="•"/>
            </a:pPr>
            <a:r>
              <a:rPr lang="en-US" dirty="0"/>
              <a:t>Each pipet after usage must be filled with D125 before disposing in small bucket</a:t>
            </a:r>
          </a:p>
          <a:p>
            <a:pPr marL="285750" indent="-285750">
              <a:buFont typeface="Arial" panose="020B0604020202020204" pitchFamily="34" charset="0"/>
              <a:buChar char="•"/>
            </a:pPr>
            <a:r>
              <a:rPr lang="en-US" dirty="0"/>
              <a:t>Separate dry and liquid waste : </a:t>
            </a:r>
          </a:p>
          <a:p>
            <a:pPr marL="342900" indent="-342900">
              <a:buFont typeface="+mj-lt"/>
              <a:buAutoNum type="arabicPeriod"/>
            </a:pPr>
            <a:r>
              <a:rPr lang="en-US" dirty="0"/>
              <a:t>Dry is outside the hood on the floor –disinfected tubes , plates</a:t>
            </a:r>
            <a:r>
              <a:rPr lang="en-US" baseline="0" dirty="0"/>
              <a:t> , flasks </a:t>
            </a:r>
            <a:endParaRPr lang="en-US" dirty="0"/>
          </a:p>
          <a:p>
            <a:pPr marL="342900" indent="-342900">
              <a:buFont typeface="+mj-lt"/>
              <a:buAutoNum type="arabicPeriod"/>
            </a:pPr>
            <a:r>
              <a:rPr lang="en-US" dirty="0"/>
              <a:t>Liquid is in the hood in small bucket- all the liquid from tubes , plates,</a:t>
            </a:r>
            <a:r>
              <a:rPr lang="en-US" baseline="0" dirty="0"/>
              <a:t> flasks after inactivation procedure.</a:t>
            </a:r>
            <a:endParaRPr lang="en-US" dirty="0"/>
          </a:p>
          <a:p>
            <a:pPr marL="342900" indent="-342900">
              <a:buFont typeface="+mj-lt"/>
              <a:buAutoNum type="arabicPeriod"/>
            </a:pPr>
            <a:r>
              <a:rPr lang="en-US" dirty="0"/>
              <a:t>Glass ( ACD tubes) proper disposal – biohazard bin </a:t>
            </a:r>
          </a:p>
          <a:p>
            <a:pPr marL="342900" indent="-342900">
              <a:buFont typeface="+mj-lt"/>
              <a:buAutoNum type="arabicPeriod"/>
            </a:pPr>
            <a:r>
              <a:rPr lang="en-US" dirty="0"/>
              <a:t>No sharps in the hood ( if must – write SOP and present to EH&amp;S )</a:t>
            </a:r>
          </a:p>
          <a:p>
            <a:endParaRPr lang="en-US" dirty="0"/>
          </a:p>
        </p:txBody>
      </p:sp>
      <p:sp>
        <p:nvSpPr>
          <p:cNvPr id="4" name="Slide Number Placeholder 3"/>
          <p:cNvSpPr>
            <a:spLocks noGrp="1"/>
          </p:cNvSpPr>
          <p:nvPr>
            <p:ph type="sldNum" sz="quarter" idx="10"/>
          </p:nvPr>
        </p:nvSpPr>
        <p:spPr/>
        <p:txBody>
          <a:bodyPr/>
          <a:lstStyle/>
          <a:p>
            <a:fld id="{686B096C-5098-4241-B5D4-407AC2F0C5D9}" type="slidenum">
              <a:rPr lang="en-US" smtClean="0"/>
              <a:t>13</a:t>
            </a:fld>
            <a:endParaRPr lang="en-US"/>
          </a:p>
        </p:txBody>
      </p:sp>
    </p:spTree>
    <p:extLst>
      <p:ext uri="{BB962C8B-B14F-4D97-AF65-F5344CB8AC3E}">
        <p14:creationId xmlns:p14="http://schemas.microsoft.com/office/powerpoint/2010/main" val="75161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B096C-5098-4241-B5D4-407AC2F0C5D9}" type="slidenum">
              <a:rPr lang="en-US" smtClean="0"/>
              <a:t>15</a:t>
            </a:fld>
            <a:endParaRPr lang="en-US"/>
          </a:p>
        </p:txBody>
      </p:sp>
    </p:spTree>
    <p:extLst>
      <p:ext uri="{BB962C8B-B14F-4D97-AF65-F5344CB8AC3E}">
        <p14:creationId xmlns:p14="http://schemas.microsoft.com/office/powerpoint/2010/main" val="387869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B096C-5098-4241-B5D4-407AC2F0C5D9}" type="slidenum">
              <a:rPr lang="en-US" smtClean="0"/>
              <a:t>17</a:t>
            </a:fld>
            <a:endParaRPr lang="en-US"/>
          </a:p>
        </p:txBody>
      </p:sp>
    </p:spTree>
    <p:extLst>
      <p:ext uri="{BB962C8B-B14F-4D97-AF65-F5344CB8AC3E}">
        <p14:creationId xmlns:p14="http://schemas.microsoft.com/office/powerpoint/2010/main" val="3021545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6439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4595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altLang="en-US">
              <a:latin typeface="Arial" panose="020B0604020202020204" pitchFamily="34" charset="0"/>
            </a:endParaRPr>
          </a:p>
          <a:p>
            <a:pPr defTabSz="457200" eaLnBrk="1" hangingPunct="1">
              <a:spcBef>
                <a:spcPct val="0"/>
              </a:spcBef>
            </a:pPr>
            <a:r>
              <a:rPr lang="en-US" altLang="en-US">
                <a:latin typeface="Arial" panose="020B0604020202020204" pitchFamily="34" charset="0"/>
              </a:rPr>
              <a:t>----- Meeting Notes (9/4/13 15:24) -----</a:t>
            </a:r>
          </a:p>
          <a:p>
            <a:pPr defTabSz="457200" eaLnBrk="1" hangingPunct="1">
              <a:spcBef>
                <a:spcPct val="0"/>
              </a:spcBef>
            </a:pPr>
            <a:r>
              <a:rPr lang="en-US" altLang="en-US">
                <a:latin typeface="Arial" panose="020B0604020202020204" pitchFamily="34" charset="0"/>
              </a:rPr>
              <a:t>if percent can be filled then do it   </a:t>
            </a:r>
          </a:p>
          <a:p>
            <a:pPr defTabSz="457200" eaLnBrk="1" hangingPunct="1">
              <a:spcBef>
                <a:spcPct val="0"/>
              </a:spcBef>
            </a:pPr>
            <a:endParaRPr lang="en-US" altLang="en-US">
              <a:latin typeface="Arial" panose="020B0604020202020204" pitchFamily="34" charset="0"/>
            </a:endParaRPr>
          </a:p>
          <a:p>
            <a:pPr defTabSz="457200" eaLnBrk="1" hangingPunct="1">
              <a:spcBef>
                <a:spcPct val="0"/>
              </a:spcBef>
            </a:pPr>
            <a:r>
              <a:rPr lang="en-US" altLang="en-US">
                <a:latin typeface="Arial" panose="020B0604020202020204" pitchFamily="34" charset="0"/>
              </a:rPr>
              <a:t>email kristina when botte is full and dated</a:t>
            </a:r>
          </a:p>
        </p:txBody>
      </p:sp>
      <p:sp>
        <p:nvSpPr>
          <p:cNvPr id="819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297DFEA-634C-4B14-A216-4B01BF135913}" type="slidenum">
              <a:rPr lang="en-US" altLang="en-US" sz="1200">
                <a:latin typeface="Cambria" panose="02040503050406030204" pitchFamily="18" charset="0"/>
                <a:ea typeface="MS PGothic" panose="020B0600070205080204" pitchFamily="34" charset="-128"/>
              </a:rPr>
              <a:pPr algn="r" eaLnBrk="1" hangingPunct="1"/>
              <a:t>25</a:t>
            </a:fld>
            <a:endParaRPr lang="en-US" altLang="en-US" sz="1200">
              <a:latin typeface="Cambria" panose="02040503050406030204" pitchFamily="18" charset="0"/>
              <a:ea typeface="MS PGothic" panose="020B0600070205080204" pitchFamily="34" charset="-128"/>
            </a:endParaRPr>
          </a:p>
        </p:txBody>
      </p:sp>
    </p:spTree>
    <p:extLst>
      <p:ext uri="{BB962C8B-B14F-4D97-AF65-F5344CB8AC3E}">
        <p14:creationId xmlns:p14="http://schemas.microsoft.com/office/powerpoint/2010/main" val="940671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4E4D190E-76D2-4319-905D-233FE99F3D74}" type="slidenum">
              <a:rPr lang="en-US" altLang="en-US"/>
              <a:pPr/>
              <a:t>‹#›</a:t>
            </a:fld>
            <a:endParaRPr lang="en-US" altLang="en-US"/>
          </a:p>
        </p:txBody>
      </p:sp>
    </p:spTree>
    <p:extLst>
      <p:ext uri="{BB962C8B-B14F-4D97-AF65-F5344CB8AC3E}">
        <p14:creationId xmlns:p14="http://schemas.microsoft.com/office/powerpoint/2010/main" val="1348999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541500D9-0941-4C89-A8B5-29B58AC7CFA7}" type="slidenum">
              <a:rPr lang="en-US" altLang="en-US"/>
              <a:pPr/>
              <a:t>‹#›</a:t>
            </a:fld>
            <a:endParaRPr lang="en-US" altLang="en-US"/>
          </a:p>
        </p:txBody>
      </p:sp>
    </p:spTree>
    <p:extLst>
      <p:ext uri="{BB962C8B-B14F-4D97-AF65-F5344CB8AC3E}">
        <p14:creationId xmlns:p14="http://schemas.microsoft.com/office/powerpoint/2010/main" val="842679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D5B4D2F8-2CC2-42E4-A1AE-14F37EBCDA87}" type="slidenum">
              <a:rPr lang="en-US" altLang="en-US"/>
              <a:pPr/>
              <a:t>‹#›</a:t>
            </a:fld>
            <a:endParaRPr lang="en-US" altLang="en-US"/>
          </a:p>
        </p:txBody>
      </p:sp>
    </p:spTree>
    <p:extLst>
      <p:ext uri="{BB962C8B-B14F-4D97-AF65-F5344CB8AC3E}">
        <p14:creationId xmlns:p14="http://schemas.microsoft.com/office/powerpoint/2010/main" val="2347827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41288F-6E0E-4992-91DB-70398EAAC566}" type="slidenum">
              <a:rPr lang="en-US" altLang="en-US"/>
              <a:pPr/>
              <a:t>‹#›</a:t>
            </a:fld>
            <a:endParaRPr lang="en-US" altLang="en-US"/>
          </a:p>
        </p:txBody>
      </p:sp>
    </p:spTree>
    <p:extLst>
      <p:ext uri="{BB962C8B-B14F-4D97-AF65-F5344CB8AC3E}">
        <p14:creationId xmlns:p14="http://schemas.microsoft.com/office/powerpoint/2010/main" val="36200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C43A1A8C-DF5A-4681-BCC6-16571F1511AD}" type="slidenum">
              <a:rPr lang="en-US" altLang="en-US"/>
              <a:pPr/>
              <a:t>‹#›</a:t>
            </a:fld>
            <a:endParaRPr lang="en-US" altLang="en-US"/>
          </a:p>
        </p:txBody>
      </p:sp>
    </p:spTree>
    <p:extLst>
      <p:ext uri="{BB962C8B-B14F-4D97-AF65-F5344CB8AC3E}">
        <p14:creationId xmlns:p14="http://schemas.microsoft.com/office/powerpoint/2010/main" val="4240340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Slide Number Placeholder 3"/>
          <p:cNvSpPr>
            <a:spLocks noGrp="1"/>
          </p:cNvSpPr>
          <p:nvPr>
            <p:ph type="sldNum" sz="quarter" idx="10"/>
          </p:nvPr>
        </p:nvSpPr>
        <p:spPr/>
        <p:txBody>
          <a:bodyPr/>
          <a:lstStyle>
            <a:lvl1pPr>
              <a:defRPr/>
            </a:lvl1pPr>
          </a:lstStyle>
          <a:p>
            <a:fld id="{F0B374D3-91A4-4D9B-9384-FC3986B67865}" type="slidenum">
              <a:rPr lang="en-US" altLang="en-US"/>
              <a:pPr/>
              <a:t>‹#›</a:t>
            </a:fld>
            <a:endParaRPr lang="en-US" altLang="en-US"/>
          </a:p>
        </p:txBody>
      </p:sp>
    </p:spTree>
    <p:extLst>
      <p:ext uri="{BB962C8B-B14F-4D97-AF65-F5344CB8AC3E}">
        <p14:creationId xmlns:p14="http://schemas.microsoft.com/office/powerpoint/2010/main" val="136076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B0143D22-0833-4539-B617-1C8F28BBBEAA}" type="slidenum">
              <a:rPr lang="en-US" altLang="en-US"/>
              <a:pPr/>
              <a:t>‹#›</a:t>
            </a:fld>
            <a:endParaRPr lang="en-US" altLang="en-US"/>
          </a:p>
        </p:txBody>
      </p:sp>
    </p:spTree>
    <p:extLst>
      <p:ext uri="{BB962C8B-B14F-4D97-AF65-F5344CB8AC3E}">
        <p14:creationId xmlns:p14="http://schemas.microsoft.com/office/powerpoint/2010/main" val="170530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183C6CFB-60C6-4E4E-AE85-AAEE9045742A}" type="slidenum">
              <a:rPr lang="en-US" altLang="en-US"/>
              <a:pPr/>
              <a:t>‹#›</a:t>
            </a:fld>
            <a:endParaRPr lang="en-US" altLang="en-US"/>
          </a:p>
        </p:txBody>
      </p:sp>
    </p:spTree>
    <p:extLst>
      <p:ext uri="{BB962C8B-B14F-4D97-AF65-F5344CB8AC3E}">
        <p14:creationId xmlns:p14="http://schemas.microsoft.com/office/powerpoint/2010/main" val="1523960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5EF46F6E-08CD-4328-9DA1-13906B225EB2}" type="slidenum">
              <a:rPr lang="en-US" altLang="en-US"/>
              <a:pPr/>
              <a:t>‹#›</a:t>
            </a:fld>
            <a:endParaRPr lang="en-US" altLang="en-US"/>
          </a:p>
        </p:txBody>
      </p:sp>
    </p:spTree>
    <p:extLst>
      <p:ext uri="{BB962C8B-B14F-4D97-AF65-F5344CB8AC3E}">
        <p14:creationId xmlns:p14="http://schemas.microsoft.com/office/powerpoint/2010/main" val="41790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934768D-135E-4413-A24A-AEAC2AEC215F}" type="slidenum">
              <a:rPr lang="en-US" altLang="en-US"/>
              <a:pPr/>
              <a:t>‹#›</a:t>
            </a:fld>
            <a:endParaRPr lang="en-US" altLang="en-US"/>
          </a:p>
        </p:txBody>
      </p:sp>
    </p:spTree>
    <p:extLst>
      <p:ext uri="{BB962C8B-B14F-4D97-AF65-F5344CB8AC3E}">
        <p14:creationId xmlns:p14="http://schemas.microsoft.com/office/powerpoint/2010/main" val="297923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p:cNvSpPr>
            <a:spLocks noGrp="1"/>
          </p:cNvSpPr>
          <p:nvPr>
            <p:ph type="sldNum" sz="quarter" idx="10"/>
          </p:nvPr>
        </p:nvSpPr>
        <p:spPr/>
        <p:txBody>
          <a:bodyPr/>
          <a:lstStyle>
            <a:lvl1pPr>
              <a:defRPr/>
            </a:lvl1pPr>
          </a:lstStyle>
          <a:p>
            <a:fld id="{7ABF0D34-159C-417E-AE5B-C829D059A217}" type="slidenum">
              <a:rPr lang="en-US" altLang="en-US"/>
              <a:pPr/>
              <a:t>‹#›</a:t>
            </a:fld>
            <a:endParaRPr lang="en-US" altLang="en-US"/>
          </a:p>
        </p:txBody>
      </p:sp>
    </p:spTree>
    <p:extLst>
      <p:ext uri="{BB962C8B-B14F-4D97-AF65-F5344CB8AC3E}">
        <p14:creationId xmlns:p14="http://schemas.microsoft.com/office/powerpoint/2010/main" val="166810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p:cNvSpPr>
            <a:spLocks noGrp="1"/>
          </p:cNvSpPr>
          <p:nvPr>
            <p:ph type="sldNum" sz="quarter" idx="10"/>
          </p:nvPr>
        </p:nvSpPr>
        <p:spPr/>
        <p:txBody>
          <a:bodyPr/>
          <a:lstStyle>
            <a:lvl1pPr>
              <a:defRPr/>
            </a:lvl1pPr>
          </a:lstStyle>
          <a:p>
            <a:fld id="{EBEC3D31-40B8-47FF-8E29-4B8FC6D6BF53}" type="slidenum">
              <a:rPr lang="en-US" altLang="en-US"/>
              <a:pPr/>
              <a:t>‹#›</a:t>
            </a:fld>
            <a:endParaRPr lang="en-US" altLang="en-US"/>
          </a:p>
        </p:txBody>
      </p:sp>
    </p:spTree>
    <p:extLst>
      <p:ext uri="{BB962C8B-B14F-4D97-AF65-F5344CB8AC3E}">
        <p14:creationId xmlns:p14="http://schemas.microsoft.com/office/powerpoint/2010/main" val="3220551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Ragon_ppt_template_bkgrnd_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go_30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43600" y="6078538"/>
            <a:ext cx="2971800" cy="703262"/>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3276600" y="63246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3BC0A4BE-DD17-4C99-BB8F-E17A57173FD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1" fontAlgn="base" hangingPunct="1">
        <a:spcBef>
          <a:spcPct val="0"/>
        </a:spcBef>
        <a:spcAft>
          <a:spcPct val="0"/>
        </a:spcAft>
        <a:defRPr sz="4000" kern="1200">
          <a:solidFill>
            <a:schemeClr val="tx1"/>
          </a:solidFill>
          <a:latin typeface="+mj-lt"/>
          <a:ea typeface="+mj-ea"/>
          <a:cs typeface="+mj-cs"/>
        </a:defRPr>
      </a:lvl1pPr>
      <a:lvl2pPr algn="ctr" rtl="0" eaLnBrk="1" fontAlgn="base" hangingPunct="1">
        <a:spcBef>
          <a:spcPct val="0"/>
        </a:spcBef>
        <a:spcAft>
          <a:spcPct val="0"/>
        </a:spcAft>
        <a:defRPr sz="4000">
          <a:solidFill>
            <a:schemeClr val="tx1"/>
          </a:solidFill>
          <a:latin typeface="Arial" panose="020B0604020202020204" pitchFamily="34" charset="0"/>
        </a:defRPr>
      </a:lvl2pPr>
      <a:lvl3pPr algn="ctr" rtl="0" eaLnBrk="1" fontAlgn="base" hangingPunct="1">
        <a:spcBef>
          <a:spcPct val="0"/>
        </a:spcBef>
        <a:spcAft>
          <a:spcPct val="0"/>
        </a:spcAft>
        <a:defRPr sz="4000">
          <a:solidFill>
            <a:schemeClr val="tx1"/>
          </a:solidFill>
          <a:latin typeface="Arial" panose="020B0604020202020204" pitchFamily="34" charset="0"/>
        </a:defRPr>
      </a:lvl3pPr>
      <a:lvl4pPr algn="ctr" rtl="0" eaLnBrk="1" fontAlgn="base" hangingPunct="1">
        <a:spcBef>
          <a:spcPct val="0"/>
        </a:spcBef>
        <a:spcAft>
          <a:spcPct val="0"/>
        </a:spcAft>
        <a:defRPr sz="4000">
          <a:solidFill>
            <a:schemeClr val="tx1"/>
          </a:solidFill>
          <a:latin typeface="Arial" panose="020B0604020202020204" pitchFamily="34" charset="0"/>
        </a:defRPr>
      </a:lvl4pPr>
      <a:lvl5pPr algn="ctr" rtl="0" eaLnBrk="1" fontAlgn="base" hangingPunct="1">
        <a:spcBef>
          <a:spcPct val="0"/>
        </a:spcBef>
        <a:spcAft>
          <a:spcPct val="0"/>
        </a:spcAft>
        <a:defRPr sz="4000">
          <a:solidFill>
            <a:schemeClr val="tx1"/>
          </a:solidFill>
          <a:latin typeface="Arial" panose="020B0604020202020204" pitchFamily="34" charset="0"/>
        </a:defRPr>
      </a:lvl5pPr>
      <a:lvl6pPr marL="457200" algn="ctr" rtl="0" eaLnBrk="1" fontAlgn="base" hangingPunct="1">
        <a:spcBef>
          <a:spcPct val="0"/>
        </a:spcBef>
        <a:spcAft>
          <a:spcPct val="0"/>
        </a:spcAft>
        <a:defRPr sz="4000">
          <a:solidFill>
            <a:schemeClr val="tx1"/>
          </a:solidFill>
          <a:latin typeface="Arial" panose="020B0604020202020204" pitchFamily="34" charset="0"/>
        </a:defRPr>
      </a:lvl6pPr>
      <a:lvl7pPr marL="914400" algn="ctr" rtl="0" eaLnBrk="1" fontAlgn="base" hangingPunct="1">
        <a:spcBef>
          <a:spcPct val="0"/>
        </a:spcBef>
        <a:spcAft>
          <a:spcPct val="0"/>
        </a:spcAft>
        <a:defRPr sz="4000">
          <a:solidFill>
            <a:schemeClr val="tx1"/>
          </a:solidFill>
          <a:latin typeface="Arial" panose="020B0604020202020204" pitchFamily="34" charset="0"/>
        </a:defRPr>
      </a:lvl7pPr>
      <a:lvl8pPr marL="1371600" algn="ctr" rtl="0" eaLnBrk="1" fontAlgn="base" hangingPunct="1">
        <a:spcBef>
          <a:spcPct val="0"/>
        </a:spcBef>
        <a:spcAft>
          <a:spcPct val="0"/>
        </a:spcAft>
        <a:defRPr sz="4000">
          <a:solidFill>
            <a:schemeClr val="tx1"/>
          </a:solidFill>
          <a:latin typeface="Arial" panose="020B0604020202020204" pitchFamily="34" charset="0"/>
        </a:defRPr>
      </a:lvl8pPr>
      <a:lvl9pPr marL="1828800" algn="ctr" rtl="0" eaLnBrk="1" fontAlgn="base" hangingPunct="1">
        <a:spcBef>
          <a:spcPct val="0"/>
        </a:spcBef>
        <a:spcAft>
          <a:spcPct val="0"/>
        </a:spcAft>
        <a:defRPr sz="40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Font typeface="Wingdings" panose="05000000000000000000" pitchFamily="2" charset="2"/>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SzPct val="70000"/>
        <a:buFont typeface="Wingdings" panose="05000000000000000000" pitchFamily="2" charset="2"/>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990601"/>
            <a:ext cx="7772400" cy="1295399"/>
          </a:xfrm>
        </p:spPr>
        <p:txBody>
          <a:bodyPr anchor="ctr"/>
          <a:lstStyle/>
          <a:p>
            <a:r>
              <a:rPr lang="en-US" altLang="en-US" sz="4000" b="1" dirty="0"/>
              <a:t>2017 Ragon Safety Refresher</a:t>
            </a:r>
          </a:p>
        </p:txBody>
      </p:sp>
      <p:sp>
        <p:nvSpPr>
          <p:cNvPr id="2051" name="Rectangle 3"/>
          <p:cNvSpPr>
            <a:spLocks noGrp="1" noChangeArrowheads="1"/>
          </p:cNvSpPr>
          <p:nvPr>
            <p:ph type="subTitle" idx="1"/>
          </p:nvPr>
        </p:nvSpPr>
        <p:spPr>
          <a:xfrm>
            <a:off x="1371600" y="2743200"/>
            <a:ext cx="6400800" cy="2895600"/>
          </a:xfrm>
        </p:spPr>
        <p:txBody>
          <a:bodyPr/>
          <a:lstStyle/>
          <a:p>
            <a:r>
              <a:rPr lang="en-US" altLang="en-US" sz="3200" i="1" dirty="0"/>
              <a:t>Alicja </a:t>
            </a:r>
            <a:r>
              <a:rPr lang="en-US" altLang="en-US" sz="3200" i="1" dirty="0" err="1"/>
              <a:t>Piechocka</a:t>
            </a:r>
            <a:r>
              <a:rPr lang="en-US" altLang="en-US" sz="3200" i="1" dirty="0"/>
              <a:t> </a:t>
            </a:r>
            <a:r>
              <a:rPr lang="en-US" altLang="en-US" sz="3200" i="1" dirty="0" err="1"/>
              <a:t>Trocha</a:t>
            </a:r>
            <a:endParaRPr lang="en-US" altLang="en-US" sz="3200" i="1" dirty="0"/>
          </a:p>
          <a:p>
            <a:r>
              <a:rPr lang="en-US" altLang="en-US" sz="3200" i="1" dirty="0"/>
              <a:t>Amruta Samant</a:t>
            </a:r>
          </a:p>
          <a:p>
            <a:r>
              <a:rPr lang="en-US" altLang="en-US" sz="3200" i="1" dirty="0"/>
              <a:t>Theodore Myatt</a:t>
            </a:r>
          </a:p>
          <a:p>
            <a:r>
              <a:rPr lang="en-US" altLang="en-US" sz="3200" i="1" dirty="0"/>
              <a:t>Matthew Bedford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a:t>121</a:t>
            </a:r>
            <a:r>
              <a:rPr lang="en-US" baseline="30000" dirty="0"/>
              <a:t>0</a:t>
            </a:r>
            <a:r>
              <a:rPr lang="en-US" dirty="0"/>
              <a:t> C, 15 psi!!</a:t>
            </a:r>
          </a:p>
          <a:p>
            <a:r>
              <a:rPr lang="en-US" dirty="0"/>
              <a:t>Please wear a lab coat and heat protective gloves when handling</a:t>
            </a:r>
          </a:p>
          <a:p>
            <a:r>
              <a:rPr lang="en-US" dirty="0"/>
              <a:t>Waste should be loaded from dirty side (tissue culture lab side) and unloaded from clean side (ante room)</a:t>
            </a:r>
          </a:p>
          <a:p>
            <a:r>
              <a:rPr lang="en-US" dirty="0"/>
              <a:t>Ensure that both side doors are shut!</a:t>
            </a:r>
          </a:p>
          <a:p>
            <a:r>
              <a:rPr lang="en-US" dirty="0"/>
              <a:t>Drain valve to be cleaned and checked after every run!</a:t>
            </a:r>
          </a:p>
          <a:p>
            <a:endParaRPr lang="en-US" dirty="0"/>
          </a:p>
          <a:p>
            <a:endParaRPr lang="en-US" dirty="0"/>
          </a:p>
        </p:txBody>
      </p:sp>
    </p:spTree>
    <p:extLst>
      <p:ext uri="{BB962C8B-B14F-4D97-AF65-F5344CB8AC3E}">
        <p14:creationId xmlns:p14="http://schemas.microsoft.com/office/powerpoint/2010/main" val="1981676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Autoclave Images- Drain valve</a:t>
            </a:r>
          </a:p>
        </p:txBody>
      </p:sp>
      <p:sp>
        <p:nvSpPr>
          <p:cNvPr id="3" name="Content Placeholder 2"/>
          <p:cNvSpPr>
            <a:spLocks noGrp="1"/>
          </p:cNvSpPr>
          <p:nvPr>
            <p:ph idx="1"/>
          </p:nvPr>
        </p:nvSpPr>
        <p:spPr/>
        <p:txBody>
          <a:bodyPr/>
          <a:lstStyle/>
          <a:p>
            <a:r>
              <a:rPr lang="en-US" i="1" dirty="0"/>
              <a:t>                     </a:t>
            </a:r>
          </a:p>
        </p:txBody>
      </p:sp>
      <p:graphicFrame>
        <p:nvGraphicFramePr>
          <p:cNvPr id="4" name="Object 3"/>
          <p:cNvGraphicFramePr>
            <a:graphicFrameLocks noChangeAspect="1"/>
          </p:cNvGraphicFramePr>
          <p:nvPr>
            <p:extLst>
              <p:ext uri="{D42A27DB-BD31-4B8C-83A1-F6EECF244321}">
                <p14:modId xmlns:p14="http://schemas.microsoft.com/office/powerpoint/2010/main" val="3364098520"/>
              </p:ext>
            </p:extLst>
          </p:nvPr>
        </p:nvGraphicFramePr>
        <p:xfrm>
          <a:off x="3429000" y="1711298"/>
          <a:ext cx="2286000" cy="3048000"/>
        </p:xfrm>
        <a:graphic>
          <a:graphicData uri="http://schemas.openxmlformats.org/presentationml/2006/ole">
            <mc:AlternateContent xmlns:mc="http://schemas.openxmlformats.org/markup-compatibility/2006">
              <mc:Choice xmlns:v="urn:schemas-microsoft-com:vml" Requires="v">
                <p:oleObj spid="_x0000_s1125" name="Acrobat Document" r:id="rId3" imgW="4572000" imgH="6096000" progId="AcroExch.Document.DC">
                  <p:embed/>
                </p:oleObj>
              </mc:Choice>
              <mc:Fallback>
                <p:oleObj name="Acrobat Document" r:id="rId3" imgW="4572000" imgH="6096000" progId="AcroExch.Document.DC">
                  <p:embed/>
                  <p:pic>
                    <p:nvPicPr>
                      <p:cNvPr id="0" name=""/>
                      <p:cNvPicPr/>
                      <p:nvPr/>
                    </p:nvPicPr>
                    <p:blipFill>
                      <a:blip r:embed="rId4"/>
                      <a:stretch>
                        <a:fillRect/>
                      </a:stretch>
                    </p:blipFill>
                    <p:spPr>
                      <a:xfrm>
                        <a:off x="3429000" y="1711298"/>
                        <a:ext cx="2286000" cy="3048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22265301"/>
              </p:ext>
            </p:extLst>
          </p:nvPr>
        </p:nvGraphicFramePr>
        <p:xfrm>
          <a:off x="991777" y="1711298"/>
          <a:ext cx="2263378" cy="3017836"/>
        </p:xfrm>
        <a:graphic>
          <a:graphicData uri="http://schemas.openxmlformats.org/presentationml/2006/ole">
            <mc:AlternateContent xmlns:mc="http://schemas.openxmlformats.org/markup-compatibility/2006">
              <mc:Choice xmlns:v="urn:schemas-microsoft-com:vml" Requires="v">
                <p:oleObj spid="_x0000_s1126" name="Acrobat Document" r:id="rId5" imgW="4572000" imgH="6096000" progId="AcroExch.Document.DC">
                  <p:embed/>
                </p:oleObj>
              </mc:Choice>
              <mc:Fallback>
                <p:oleObj name="Acrobat Document" r:id="rId5" imgW="4572000" imgH="6096000" progId="AcroExch.Document.DC">
                  <p:embed/>
                  <p:pic>
                    <p:nvPicPr>
                      <p:cNvPr id="0" name=""/>
                      <p:cNvPicPr/>
                      <p:nvPr/>
                    </p:nvPicPr>
                    <p:blipFill>
                      <a:blip r:embed="rId6"/>
                      <a:stretch>
                        <a:fillRect/>
                      </a:stretch>
                    </p:blipFill>
                    <p:spPr>
                      <a:xfrm>
                        <a:off x="991777" y="1711298"/>
                        <a:ext cx="2263378" cy="301783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25063709"/>
              </p:ext>
            </p:extLst>
          </p:nvPr>
        </p:nvGraphicFramePr>
        <p:xfrm>
          <a:off x="6062691" y="1725150"/>
          <a:ext cx="2325579" cy="3100772"/>
        </p:xfrm>
        <a:graphic>
          <a:graphicData uri="http://schemas.openxmlformats.org/presentationml/2006/ole">
            <mc:AlternateContent xmlns:mc="http://schemas.openxmlformats.org/markup-compatibility/2006">
              <mc:Choice xmlns:v="urn:schemas-microsoft-com:vml" Requires="v">
                <p:oleObj spid="_x0000_s1127" name="Acrobat Document" r:id="rId7" imgW="4572000" imgH="6096000" progId="AcroExch.Document.DC">
                  <p:embed/>
                </p:oleObj>
              </mc:Choice>
              <mc:Fallback>
                <p:oleObj name="Acrobat Document" r:id="rId7" imgW="4572000" imgH="6096000" progId="AcroExch.Document.DC">
                  <p:embed/>
                  <p:pic>
                    <p:nvPicPr>
                      <p:cNvPr id="0" name=""/>
                      <p:cNvPicPr/>
                      <p:nvPr/>
                    </p:nvPicPr>
                    <p:blipFill>
                      <a:blip r:embed="rId8"/>
                      <a:stretch>
                        <a:fillRect/>
                      </a:stretch>
                    </p:blipFill>
                    <p:spPr>
                      <a:xfrm>
                        <a:off x="6062691" y="1725150"/>
                        <a:ext cx="2325579" cy="3100772"/>
                      </a:xfrm>
                      <a:prstGeom prst="rect">
                        <a:avLst/>
                      </a:prstGeom>
                    </p:spPr>
                  </p:pic>
                </p:oleObj>
              </mc:Fallback>
            </mc:AlternateContent>
          </a:graphicData>
        </a:graphic>
      </p:graphicFrame>
    </p:spTree>
    <p:extLst>
      <p:ext uri="{BB962C8B-B14F-4D97-AF65-F5344CB8AC3E}">
        <p14:creationId xmlns:p14="http://schemas.microsoft.com/office/powerpoint/2010/main" val="289932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5" y="1062208"/>
            <a:ext cx="8739868" cy="554321"/>
          </a:xfrm>
        </p:spPr>
        <p:txBody>
          <a:bodyPr>
            <a:normAutofit/>
          </a:bodyPr>
          <a:lstStyle/>
          <a:p>
            <a:r>
              <a:rPr lang="en-US" sz="3000" i="1" dirty="0">
                <a:latin typeface="+mn-lt"/>
              </a:rPr>
              <a:t>BL2+ Safety and Proper operation</a:t>
            </a:r>
          </a:p>
        </p:txBody>
      </p:sp>
      <p:sp>
        <p:nvSpPr>
          <p:cNvPr id="3" name="Subtitle 2"/>
          <p:cNvSpPr>
            <a:spLocks noGrp="1"/>
          </p:cNvSpPr>
          <p:nvPr>
            <p:ph type="subTitle" idx="1"/>
          </p:nvPr>
        </p:nvSpPr>
        <p:spPr>
          <a:xfrm>
            <a:off x="322489" y="1849210"/>
            <a:ext cx="8262257" cy="4053568"/>
          </a:xfrm>
        </p:spPr>
        <p:txBody>
          <a:bodyPr>
            <a:normAutofit lnSpcReduction="10000"/>
          </a:bodyPr>
          <a:lstStyle/>
          <a:p>
            <a:pPr marL="257175" indent="-257175" algn="l">
              <a:buFont typeface="Arial" panose="020B0604020202020204" pitchFamily="34" charset="0"/>
              <a:buChar char="•"/>
            </a:pPr>
            <a:r>
              <a:rPr lang="en-US" dirty="0"/>
              <a:t>2</a:t>
            </a:r>
            <a:r>
              <a:rPr lang="en-US" baseline="30000" dirty="0"/>
              <a:t>nd</a:t>
            </a:r>
            <a:r>
              <a:rPr lang="en-US" dirty="0"/>
              <a:t> Pair of gloves –ONLY IN THE HOOD</a:t>
            </a:r>
          </a:p>
          <a:p>
            <a:pPr algn="l"/>
            <a:endParaRPr lang="en-US" dirty="0"/>
          </a:p>
          <a:p>
            <a:pPr marL="257175" indent="-257175" algn="l">
              <a:buFont typeface="Arial" panose="020B0604020202020204" pitchFamily="34" charset="0"/>
              <a:buChar char="•"/>
            </a:pPr>
            <a:r>
              <a:rPr lang="en-US" dirty="0"/>
              <a:t>Proper bucket preparation and disposal </a:t>
            </a:r>
          </a:p>
          <a:p>
            <a:pPr algn="l"/>
            <a:endParaRPr lang="en-US" dirty="0"/>
          </a:p>
          <a:p>
            <a:pPr marL="257175" indent="-257175" algn="l">
              <a:buFont typeface="Arial" panose="020B0604020202020204" pitchFamily="34" charset="0"/>
              <a:buChar char="•"/>
            </a:pPr>
            <a:r>
              <a:rPr lang="en-US" dirty="0"/>
              <a:t>Liquid and dry  waste disposal  and Hood Spill procedure</a:t>
            </a:r>
          </a:p>
          <a:p>
            <a:pPr marL="257175" indent="-257175" algn="l">
              <a:buFont typeface="Arial" panose="020B0604020202020204" pitchFamily="34" charset="0"/>
              <a:buChar char="•"/>
            </a:pPr>
            <a:endParaRPr lang="en-US" dirty="0"/>
          </a:p>
          <a:p>
            <a:pPr marL="257175" indent="-257175" algn="l">
              <a:buFont typeface="Arial" panose="020B0604020202020204" pitchFamily="34" charset="0"/>
              <a:buChar char="•"/>
            </a:pPr>
            <a:r>
              <a:rPr lang="en-US" dirty="0"/>
              <a:t>Regular trash removal</a:t>
            </a:r>
          </a:p>
          <a:p>
            <a:pPr algn="l"/>
            <a:endParaRPr lang="en-US" dirty="0"/>
          </a:p>
          <a:p>
            <a:pPr marL="257175" indent="-257175" algn="l">
              <a:buFont typeface="Arial" panose="020B0604020202020204" pitchFamily="34" charset="0"/>
              <a:buChar char="•"/>
            </a:pPr>
            <a:r>
              <a:rPr lang="en-US" dirty="0"/>
              <a:t>Laboratory Organization </a:t>
            </a:r>
          </a:p>
          <a:p>
            <a:r>
              <a:rPr lang="en-US" dirty="0"/>
              <a:t> </a:t>
            </a:r>
          </a:p>
          <a:p>
            <a:endParaRPr lang="en-US" dirty="0"/>
          </a:p>
        </p:txBody>
      </p:sp>
    </p:spTree>
    <p:extLst>
      <p:ext uri="{BB962C8B-B14F-4D97-AF65-F5344CB8AC3E}">
        <p14:creationId xmlns:p14="http://schemas.microsoft.com/office/powerpoint/2010/main" val="1754293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9717"/>
            <a:ext cx="6708573" cy="553998"/>
          </a:xfrm>
          <a:prstGeom prst="rect">
            <a:avLst/>
          </a:prstGeom>
          <a:noFill/>
        </p:spPr>
        <p:txBody>
          <a:bodyPr wrap="square" rtlCol="0">
            <a:spAutoFit/>
          </a:bodyPr>
          <a:lstStyle/>
          <a:p>
            <a:r>
              <a:rPr lang="en-US" sz="3000" i="1" dirty="0"/>
              <a:t>	Tissue Culture Course 101 </a:t>
            </a:r>
          </a:p>
        </p:txBody>
      </p:sp>
      <p:pic>
        <p:nvPicPr>
          <p:cNvPr id="8" name="Picture 1" descr="C:\Users\apt0\Desktop\LAB SAFETY\przekluwanie 4.jpg"/>
          <p:cNvPicPr>
            <a:picLocks noChangeAspect="1" noChangeArrowheads="1"/>
          </p:cNvPicPr>
          <p:nvPr/>
        </p:nvPicPr>
        <p:blipFill>
          <a:blip r:embed="rId3" cstate="print"/>
          <a:srcRect/>
          <a:stretch>
            <a:fillRect/>
          </a:stretch>
        </p:blipFill>
        <p:spPr bwMode="auto">
          <a:xfrm>
            <a:off x="795307" y="1612957"/>
            <a:ext cx="1585093" cy="1558868"/>
          </a:xfrm>
          <a:prstGeom prst="rect">
            <a:avLst/>
          </a:prstGeom>
          <a:noFill/>
        </p:spPr>
      </p:pic>
      <p:pic>
        <p:nvPicPr>
          <p:cNvPr id="9" name="Picture 2" descr="C:\Users\apt0\Desktop\LAB SAFETY\empty bucket.jpg"/>
          <p:cNvPicPr>
            <a:picLocks noChangeAspect="1" noChangeArrowheads="1"/>
          </p:cNvPicPr>
          <p:nvPr/>
        </p:nvPicPr>
        <p:blipFill>
          <a:blip r:embed="rId4" cstate="print"/>
          <a:srcRect/>
          <a:stretch>
            <a:fillRect/>
          </a:stretch>
        </p:blipFill>
        <p:spPr bwMode="auto">
          <a:xfrm>
            <a:off x="2679385" y="1612957"/>
            <a:ext cx="1567544" cy="1558868"/>
          </a:xfrm>
          <a:prstGeom prst="rect">
            <a:avLst/>
          </a:prstGeom>
          <a:noFill/>
        </p:spPr>
      </p:pic>
      <p:pic>
        <p:nvPicPr>
          <p:cNvPr id="1026" name="Picture 2" descr="https://tse3.mm.bing.net/th?id=OIP.nsggFI-V1PPU_jmTkRnX9QDGEs&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9779" y="1679934"/>
            <a:ext cx="1330175" cy="14249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pt0\Desktop\LAB SAFETY\hepa 2.jpg"/>
          <p:cNvPicPr>
            <a:picLocks noChangeAspect="1" noChangeArrowheads="1"/>
          </p:cNvPicPr>
          <p:nvPr/>
        </p:nvPicPr>
        <p:blipFill>
          <a:blip r:embed="rId6" cstate="print"/>
          <a:srcRect/>
          <a:stretch>
            <a:fillRect/>
          </a:stretch>
        </p:blipFill>
        <p:spPr bwMode="auto">
          <a:xfrm>
            <a:off x="795307" y="3485904"/>
            <a:ext cx="1585093" cy="1718950"/>
          </a:xfrm>
          <a:prstGeom prst="rect">
            <a:avLst/>
          </a:prstGeom>
          <a:noFill/>
        </p:spPr>
      </p:pic>
      <p:pic>
        <p:nvPicPr>
          <p:cNvPr id="14" name="Picture 1" descr="C:\Users\apt0\Desktop\LAB SAFETY\hepa 1.jpg"/>
          <p:cNvPicPr>
            <a:picLocks noChangeAspect="1" noChangeArrowheads="1"/>
          </p:cNvPicPr>
          <p:nvPr/>
        </p:nvPicPr>
        <p:blipFill>
          <a:blip r:embed="rId7" cstate="print"/>
          <a:srcRect/>
          <a:stretch>
            <a:fillRect/>
          </a:stretch>
        </p:blipFill>
        <p:spPr bwMode="auto">
          <a:xfrm>
            <a:off x="2679386" y="3485905"/>
            <a:ext cx="1567543" cy="1675541"/>
          </a:xfrm>
          <a:prstGeom prst="rect">
            <a:avLst/>
          </a:prstGeom>
          <a:noFill/>
        </p:spPr>
      </p:pic>
      <p:pic>
        <p:nvPicPr>
          <p:cNvPr id="12" name="Picture 4"/>
          <p:cNvPicPr>
            <a:picLocks noChangeAspect="1" noChangeArrowheads="1"/>
          </p:cNvPicPr>
          <p:nvPr/>
        </p:nvPicPr>
        <p:blipFill>
          <a:blip r:embed="rId8" cstate="print"/>
          <a:srcRect/>
          <a:stretch>
            <a:fillRect/>
          </a:stretch>
        </p:blipFill>
        <p:spPr bwMode="auto">
          <a:xfrm>
            <a:off x="6454474" y="1496361"/>
            <a:ext cx="1612280" cy="1792061"/>
          </a:xfrm>
          <a:prstGeom prst="rect">
            <a:avLst/>
          </a:prstGeom>
          <a:noFill/>
          <a:ln w="9525">
            <a:noFill/>
            <a:miter lim="800000"/>
            <a:headEnd/>
            <a:tailEnd/>
          </a:ln>
        </p:spPr>
      </p:pic>
      <p:pic>
        <p:nvPicPr>
          <p:cNvPr id="15" name="Picture 1" descr="C:\Users\apt0\AppData\Local\Microsoft\Windows\Temporary Internet Files\Content.Outlook\F3MS6O51\photo 1 (37).JPG"/>
          <p:cNvPicPr>
            <a:picLocks noChangeAspect="1" noChangeArrowheads="1"/>
          </p:cNvPicPr>
          <p:nvPr/>
        </p:nvPicPr>
        <p:blipFill>
          <a:blip r:embed="rId9" cstate="print"/>
          <a:srcRect/>
          <a:stretch>
            <a:fillRect/>
          </a:stretch>
        </p:blipFill>
        <p:spPr bwMode="auto">
          <a:xfrm flipH="1">
            <a:off x="4545915" y="3449348"/>
            <a:ext cx="1591339" cy="1792061"/>
          </a:xfrm>
          <a:prstGeom prst="rect">
            <a:avLst/>
          </a:prstGeom>
          <a:noFill/>
        </p:spPr>
      </p:pic>
      <p:pic>
        <p:nvPicPr>
          <p:cNvPr id="16" name="Content Placeholder 3" descr="2013-04-25 16.14.28.jpg"/>
          <p:cNvPicPr>
            <a:picLocks noChangeAspect="1"/>
          </p:cNvPicPr>
          <p:nvPr/>
        </p:nvPicPr>
        <p:blipFill>
          <a:blip r:embed="rId10" cstate="print"/>
          <a:stretch>
            <a:fillRect/>
          </a:stretch>
        </p:blipFill>
        <p:spPr>
          <a:xfrm>
            <a:off x="6412443" y="3440492"/>
            <a:ext cx="1696342" cy="1800917"/>
          </a:xfrm>
          <a:prstGeom prst="rect">
            <a:avLst/>
          </a:prstGeom>
        </p:spPr>
      </p:pic>
      <p:sp>
        <p:nvSpPr>
          <p:cNvPr id="3" name="TextBox 2"/>
          <p:cNvSpPr txBox="1"/>
          <p:nvPr/>
        </p:nvSpPr>
        <p:spPr>
          <a:xfrm>
            <a:off x="4612255" y="1673105"/>
            <a:ext cx="1129973" cy="553998"/>
          </a:xfrm>
          <a:prstGeom prst="rect">
            <a:avLst/>
          </a:prstGeom>
          <a:noFill/>
        </p:spPr>
        <p:txBody>
          <a:bodyPr wrap="square" rtlCol="0">
            <a:spAutoFit/>
          </a:bodyPr>
          <a:lstStyle/>
          <a:p>
            <a:r>
              <a:rPr lang="en-US" sz="3000" b="1" dirty="0">
                <a:solidFill>
                  <a:srgbClr val="FF0000"/>
                </a:solidFill>
                <a:latin typeface="Aharoni" panose="02010803020104030203" pitchFamily="2" charset="-79"/>
                <a:cs typeface="Aharoni" panose="02010803020104030203" pitchFamily="2" charset="-79"/>
              </a:rPr>
              <a:t>1:64</a:t>
            </a:r>
          </a:p>
        </p:txBody>
      </p:sp>
    </p:spTree>
    <p:extLst>
      <p:ext uri="{BB962C8B-B14F-4D97-AF65-F5344CB8AC3E}">
        <p14:creationId xmlns:p14="http://schemas.microsoft.com/office/powerpoint/2010/main" val="75966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457200"/>
            <a:ext cx="3661682" cy="553998"/>
          </a:xfrm>
          <a:prstGeom prst="rect">
            <a:avLst/>
          </a:prstGeom>
          <a:noFill/>
        </p:spPr>
        <p:txBody>
          <a:bodyPr wrap="square" rtlCol="0">
            <a:spAutoFit/>
          </a:bodyPr>
          <a:lstStyle/>
          <a:p>
            <a:r>
              <a:rPr lang="en-US" sz="3000" i="1" dirty="0"/>
              <a:t>Pay attention !</a:t>
            </a:r>
          </a:p>
        </p:txBody>
      </p:sp>
      <p:sp>
        <p:nvSpPr>
          <p:cNvPr id="3" name="TextBox 2"/>
          <p:cNvSpPr txBox="1"/>
          <p:nvPr/>
        </p:nvSpPr>
        <p:spPr>
          <a:xfrm>
            <a:off x="609600" y="1411248"/>
            <a:ext cx="6955971" cy="5632311"/>
          </a:xfrm>
          <a:prstGeom prst="rect">
            <a:avLst/>
          </a:prstGeom>
          <a:noFill/>
        </p:spPr>
        <p:txBody>
          <a:bodyPr wrap="square" rtlCol="0">
            <a:spAutoFit/>
          </a:bodyPr>
          <a:lstStyle/>
          <a:p>
            <a:pPr marL="214313" indent="-214313">
              <a:buFont typeface="Arial" panose="020B0604020202020204" pitchFamily="34" charset="0"/>
              <a:buChar char="•"/>
            </a:pPr>
            <a:r>
              <a:rPr lang="en-US" dirty="0"/>
              <a:t>Small buckets in the hood </a:t>
            </a:r>
          </a:p>
          <a:p>
            <a:endParaRPr lang="en-US" dirty="0"/>
          </a:p>
          <a:p>
            <a:endParaRPr lang="en-US" dirty="0"/>
          </a:p>
          <a:p>
            <a:pPr marL="214313" indent="-214313">
              <a:buFont typeface="Arial" panose="020B0604020202020204" pitchFamily="34" charset="0"/>
              <a:buChar char="•"/>
            </a:pPr>
            <a:r>
              <a:rPr lang="en-US" dirty="0"/>
              <a:t>Plastic ware proper disposal</a:t>
            </a:r>
          </a:p>
          <a:p>
            <a:endParaRPr lang="en-US" dirty="0"/>
          </a:p>
          <a:p>
            <a:endParaRPr lang="en-US" dirty="0"/>
          </a:p>
          <a:p>
            <a:pPr marL="214313" indent="-214313">
              <a:buFont typeface="Arial" panose="020B0604020202020204" pitchFamily="34" charset="0"/>
              <a:buChar char="•"/>
            </a:pPr>
            <a:r>
              <a:rPr lang="en-US" dirty="0"/>
              <a:t>Pipettes inactivation</a:t>
            </a:r>
          </a:p>
          <a:p>
            <a:endParaRPr lang="en-US" dirty="0"/>
          </a:p>
          <a:p>
            <a:endParaRPr lang="en-US" dirty="0"/>
          </a:p>
          <a:p>
            <a:pPr marL="214313" indent="-214313">
              <a:buFont typeface="Arial" panose="020B0604020202020204" pitchFamily="34" charset="0"/>
              <a:buChar char="•"/>
            </a:pPr>
            <a:r>
              <a:rPr lang="en-US" dirty="0"/>
              <a:t>NO glass in TC ! Except ACD tubes – dispose in BIOHAZARD</a:t>
            </a:r>
          </a:p>
          <a:p>
            <a:r>
              <a:rPr lang="en-US" dirty="0"/>
              <a:t> Sharps container</a:t>
            </a:r>
          </a:p>
          <a:p>
            <a:endParaRPr lang="en-US" dirty="0"/>
          </a:p>
          <a:p>
            <a:endParaRPr lang="en-US" dirty="0"/>
          </a:p>
          <a:p>
            <a:pPr marL="214313" indent="-214313">
              <a:buFont typeface="Arial" panose="020B0604020202020204" pitchFamily="34" charset="0"/>
              <a:buChar char="•"/>
            </a:pPr>
            <a:r>
              <a:rPr lang="en-US" dirty="0"/>
              <a:t>NO sharps in the hood (without approved SOP)</a:t>
            </a:r>
          </a:p>
          <a:p>
            <a:endParaRPr lang="en-US" dirty="0"/>
          </a:p>
          <a:p>
            <a:endParaRPr lang="en-US" dirty="0"/>
          </a:p>
          <a:p>
            <a:endParaRPr lang="en-US" dirty="0"/>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endParaRPr lang="en-US" dirty="0"/>
          </a:p>
        </p:txBody>
      </p:sp>
    </p:spTree>
    <p:extLst>
      <p:ext uri="{BB962C8B-B14F-4D97-AF65-F5344CB8AC3E}">
        <p14:creationId xmlns:p14="http://schemas.microsoft.com/office/powerpoint/2010/main" val="2097633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rcRect/>
          <a:stretch>
            <a:fillRect/>
          </a:stretch>
        </p:blipFill>
        <p:spPr bwMode="auto">
          <a:xfrm>
            <a:off x="6270148" y="1339951"/>
            <a:ext cx="2278886" cy="2094314"/>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526597" y="1320724"/>
            <a:ext cx="2216603" cy="2094314"/>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526598" y="3836092"/>
            <a:ext cx="2216602" cy="1895201"/>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a:stretch>
            <a:fillRect/>
          </a:stretch>
        </p:blipFill>
        <p:spPr bwMode="auto">
          <a:xfrm>
            <a:off x="3367769" y="3836092"/>
            <a:ext cx="2253342" cy="1895201"/>
          </a:xfrm>
          <a:prstGeom prst="rect">
            <a:avLst/>
          </a:prstGeom>
          <a:noFill/>
          <a:ln w="9525">
            <a:noFill/>
            <a:miter lim="800000"/>
            <a:headEnd/>
            <a:tailEnd/>
          </a:ln>
        </p:spPr>
      </p:pic>
      <p:pic>
        <p:nvPicPr>
          <p:cNvPr id="13" name="Picture 9"/>
          <p:cNvPicPr>
            <a:picLocks noChangeAspect="1" noChangeArrowheads="1"/>
          </p:cNvPicPr>
          <p:nvPr/>
        </p:nvPicPr>
        <p:blipFill>
          <a:blip r:embed="rId7" cstate="print"/>
          <a:srcRect/>
          <a:stretch>
            <a:fillRect/>
          </a:stretch>
        </p:blipFill>
        <p:spPr bwMode="auto">
          <a:xfrm>
            <a:off x="6270149" y="3836091"/>
            <a:ext cx="2278886" cy="1895201"/>
          </a:xfrm>
          <a:prstGeom prst="rect">
            <a:avLst/>
          </a:prstGeom>
          <a:noFill/>
          <a:ln w="9525">
            <a:noFill/>
            <a:miter lim="800000"/>
            <a:headEnd/>
            <a:tailEnd/>
          </a:ln>
        </p:spPr>
      </p:pic>
      <p:pic>
        <p:nvPicPr>
          <p:cNvPr id="15" name="Picture 4" descr="SHARPS "/>
          <p:cNvPicPr>
            <a:picLocks noChangeAspect="1" noChangeArrowheads="1"/>
          </p:cNvPicPr>
          <p:nvPr/>
        </p:nvPicPr>
        <p:blipFill>
          <a:blip r:embed="rId8" cstate="print"/>
          <a:srcRect/>
          <a:stretch>
            <a:fillRect/>
          </a:stretch>
        </p:blipFill>
        <p:spPr bwMode="auto">
          <a:xfrm>
            <a:off x="3367769" y="1320723"/>
            <a:ext cx="2253342" cy="2132770"/>
          </a:xfrm>
          <a:prstGeom prst="rect">
            <a:avLst/>
          </a:prstGeom>
          <a:noFill/>
          <a:ln w="9525">
            <a:noFill/>
            <a:miter lim="800000"/>
            <a:headEnd/>
            <a:tailEnd/>
          </a:ln>
        </p:spPr>
      </p:pic>
    </p:spTree>
    <p:extLst>
      <p:ext uri="{BB962C8B-B14F-4D97-AF65-F5344CB8AC3E}">
        <p14:creationId xmlns:p14="http://schemas.microsoft.com/office/powerpoint/2010/main" val="2434481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2925" y="1062209"/>
            <a:ext cx="7160078" cy="562484"/>
          </a:xfrm>
        </p:spPr>
        <p:txBody>
          <a:bodyPr>
            <a:normAutofit/>
          </a:bodyPr>
          <a:lstStyle/>
          <a:p>
            <a:r>
              <a:rPr lang="en-US" sz="3000" i="1" dirty="0">
                <a:latin typeface="+mn-lt"/>
              </a:rPr>
              <a:t>NEVER in the TC room!!! </a:t>
            </a:r>
          </a:p>
        </p:txBody>
      </p:sp>
      <p:sp>
        <p:nvSpPr>
          <p:cNvPr id="3" name="Subtitle 2"/>
          <p:cNvSpPr>
            <a:spLocks noGrp="1"/>
          </p:cNvSpPr>
          <p:nvPr>
            <p:ph type="subTitle" idx="1"/>
          </p:nvPr>
        </p:nvSpPr>
        <p:spPr>
          <a:xfrm>
            <a:off x="542924" y="1991235"/>
            <a:ext cx="7270298" cy="3311468"/>
          </a:xfrm>
        </p:spPr>
        <p:txBody>
          <a:bodyPr>
            <a:normAutofit fontScale="92500" lnSpcReduction="20000"/>
          </a:bodyPr>
          <a:lstStyle/>
          <a:p>
            <a:pPr marL="257175" indent="-257175" algn="l">
              <a:buFont typeface="Arial" panose="020B0604020202020204" pitchFamily="34" charset="0"/>
              <a:buChar char="•"/>
            </a:pPr>
            <a:r>
              <a:rPr lang="en-US" dirty="0"/>
              <a:t>Wear earphones </a:t>
            </a:r>
          </a:p>
          <a:p>
            <a:pPr algn="l"/>
            <a:endParaRPr lang="en-US" dirty="0"/>
          </a:p>
          <a:p>
            <a:pPr marL="257175" indent="-257175" algn="l">
              <a:buFont typeface="Arial" panose="020B0604020202020204" pitchFamily="34" charset="0"/>
              <a:buChar char="•"/>
            </a:pPr>
            <a:r>
              <a:rPr lang="en-US" dirty="0"/>
              <a:t>Use cell phone </a:t>
            </a:r>
          </a:p>
          <a:p>
            <a:pPr algn="l"/>
            <a:endParaRPr lang="en-US" dirty="0"/>
          </a:p>
          <a:p>
            <a:pPr marL="257175" indent="-257175" algn="l">
              <a:buFont typeface="Arial" panose="020B0604020202020204" pitchFamily="34" charset="0"/>
              <a:buChar char="•"/>
            </a:pPr>
            <a:r>
              <a:rPr lang="en-US" dirty="0"/>
              <a:t>Touch anything with bare hands</a:t>
            </a:r>
          </a:p>
          <a:p>
            <a:pPr algn="l"/>
            <a:endParaRPr lang="en-US" dirty="0"/>
          </a:p>
          <a:p>
            <a:pPr marL="257175" indent="-257175" algn="l">
              <a:buFont typeface="Arial" panose="020B0604020202020204" pitchFamily="34" charset="0"/>
              <a:buChar char="•"/>
            </a:pPr>
            <a:r>
              <a:rPr lang="en-US" dirty="0"/>
              <a:t>Bring sharps (box opener) </a:t>
            </a:r>
          </a:p>
          <a:p>
            <a:pPr algn="l"/>
            <a:endParaRPr lang="en-US" dirty="0"/>
          </a:p>
          <a:p>
            <a:pPr marL="257175" indent="-257175" algn="l">
              <a:buFont typeface="Arial" panose="020B0604020202020204" pitchFamily="34" charset="0"/>
              <a:buChar char="•"/>
            </a:pPr>
            <a:r>
              <a:rPr lang="en-US" dirty="0"/>
              <a:t>Leave your work space without cleaning</a:t>
            </a:r>
          </a:p>
          <a:p>
            <a:pPr marL="257175" indent="-257175"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232985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65502" y="768056"/>
            <a:ext cx="2434461" cy="2240953"/>
          </a:xfrm>
          <a:prstGeom prst="rect">
            <a:avLst/>
          </a:prstGeom>
        </p:spPr>
      </p:pic>
      <p:pic>
        <p:nvPicPr>
          <p:cNvPr id="3" name="Picture 2"/>
          <p:cNvPicPr>
            <a:picLocks noChangeAspect="1"/>
          </p:cNvPicPr>
          <p:nvPr/>
        </p:nvPicPr>
        <p:blipFill>
          <a:blip r:embed="rId4" cstate="print"/>
          <a:stretch>
            <a:fillRect/>
          </a:stretch>
        </p:blipFill>
        <p:spPr>
          <a:xfrm>
            <a:off x="3110593" y="768056"/>
            <a:ext cx="2375807" cy="2210128"/>
          </a:xfrm>
          <a:prstGeom prst="rect">
            <a:avLst/>
          </a:prstGeom>
        </p:spPr>
      </p:pic>
      <p:pic>
        <p:nvPicPr>
          <p:cNvPr id="4" name="Picture 3"/>
          <p:cNvPicPr>
            <a:picLocks noChangeAspect="1"/>
          </p:cNvPicPr>
          <p:nvPr/>
        </p:nvPicPr>
        <p:blipFill>
          <a:blip r:embed="rId5"/>
          <a:stretch>
            <a:fillRect/>
          </a:stretch>
        </p:blipFill>
        <p:spPr>
          <a:xfrm>
            <a:off x="232540" y="3233058"/>
            <a:ext cx="2467424" cy="2357639"/>
          </a:xfrm>
          <a:prstGeom prst="rect">
            <a:avLst/>
          </a:prstGeom>
        </p:spPr>
      </p:pic>
      <p:pic>
        <p:nvPicPr>
          <p:cNvPr id="1026" name="Picture 2" descr="https://tse2.mm.bing.net/th?id=OIP.gPwwi3h3Vm8SJP9eU2ZyMAEsDx&amp;pid=15.1&amp;P=0&amp;w=203&amp;h=1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2085" y="768056"/>
            <a:ext cx="2571903" cy="23697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dnll.marketlab.com/images/l/stealthsafetyscalpel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0593" y="3233058"/>
            <a:ext cx="2323250" cy="23576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bio-forensics.com/images/categories/labglasswar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8590" y="3233057"/>
            <a:ext cx="2527210" cy="2274774"/>
          </a:xfrm>
          <a:prstGeom prst="rect">
            <a:avLst/>
          </a:prstGeom>
          <a:noFill/>
          <a:extLst>
            <a:ext uri="{909E8E84-426E-40DD-AFC4-6F175D3DCCD1}">
              <a14:hiddenFill xmlns:a14="http://schemas.microsoft.com/office/drawing/2010/main">
                <a:solidFill>
                  <a:srgbClr val="FFFFFF"/>
                </a:solidFill>
              </a14:hiddenFill>
            </a:ext>
          </a:extLst>
        </p:spPr>
      </p:pic>
      <p:sp>
        <p:nvSpPr>
          <p:cNvPr id="5" name="Multiplication Sign 4"/>
          <p:cNvSpPr/>
          <p:nvPr/>
        </p:nvSpPr>
        <p:spPr>
          <a:xfrm>
            <a:off x="861649" y="1647516"/>
            <a:ext cx="1242169" cy="1237749"/>
          </a:xfrm>
          <a:prstGeom prst="mathMultiply">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Multiplication Sign 8"/>
          <p:cNvSpPr/>
          <p:nvPr/>
        </p:nvSpPr>
        <p:spPr>
          <a:xfrm>
            <a:off x="3736588" y="1680886"/>
            <a:ext cx="1325471" cy="1171012"/>
          </a:xfrm>
          <a:prstGeom prst="mathMultiply">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Multiplication Sign 16"/>
          <p:cNvSpPr/>
          <p:nvPr/>
        </p:nvSpPr>
        <p:spPr>
          <a:xfrm>
            <a:off x="6961902" y="1804729"/>
            <a:ext cx="1242169" cy="1237749"/>
          </a:xfrm>
          <a:prstGeom prst="mathMultiply">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Multiplication Sign 17"/>
          <p:cNvSpPr/>
          <p:nvPr/>
        </p:nvSpPr>
        <p:spPr>
          <a:xfrm>
            <a:off x="3819891" y="3945763"/>
            <a:ext cx="1242169" cy="1237749"/>
          </a:xfrm>
          <a:prstGeom prst="mathMultiply">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Multiplication Sign 18"/>
          <p:cNvSpPr/>
          <p:nvPr/>
        </p:nvSpPr>
        <p:spPr>
          <a:xfrm>
            <a:off x="690199" y="4216180"/>
            <a:ext cx="1242169" cy="1237749"/>
          </a:xfrm>
          <a:prstGeom prst="mathMultiply">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0" name="Multiplication Sign 19"/>
          <p:cNvSpPr/>
          <p:nvPr/>
        </p:nvSpPr>
        <p:spPr>
          <a:xfrm>
            <a:off x="6646045" y="4039652"/>
            <a:ext cx="1242169" cy="1237749"/>
          </a:xfrm>
          <a:prstGeom prst="mathMultiply">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105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435" y="1077687"/>
            <a:ext cx="7780565" cy="514349"/>
          </a:xfrm>
        </p:spPr>
        <p:txBody>
          <a:bodyPr>
            <a:normAutofit fontScale="90000"/>
          </a:bodyPr>
          <a:lstStyle/>
          <a:p>
            <a:r>
              <a:rPr lang="en-US" sz="3000" i="1" dirty="0"/>
              <a:t>Freezers and LN usage and caring for  </a:t>
            </a:r>
          </a:p>
        </p:txBody>
      </p:sp>
      <p:sp>
        <p:nvSpPr>
          <p:cNvPr id="3" name="Subtitle 2"/>
          <p:cNvSpPr>
            <a:spLocks noGrp="1"/>
          </p:cNvSpPr>
          <p:nvPr>
            <p:ph type="subTitle" idx="1"/>
          </p:nvPr>
        </p:nvSpPr>
        <p:spPr>
          <a:xfrm>
            <a:off x="681718" y="1836965"/>
            <a:ext cx="6858000" cy="3551463"/>
          </a:xfrm>
        </p:spPr>
        <p:txBody>
          <a:bodyPr>
            <a:normAutofit fontScale="62500" lnSpcReduction="20000"/>
          </a:bodyPr>
          <a:lstStyle/>
          <a:p>
            <a:pPr marL="257175" indent="-257175" algn="l">
              <a:buFont typeface="Arial" panose="020B0604020202020204" pitchFamily="34" charset="0"/>
              <a:buChar char="•"/>
            </a:pPr>
            <a:r>
              <a:rPr lang="en-US" dirty="0"/>
              <a:t>Wear  full  PPE </a:t>
            </a:r>
          </a:p>
          <a:p>
            <a:pPr marL="257175" indent="-257175" algn="l">
              <a:buFont typeface="Arial" panose="020B0604020202020204" pitchFamily="34" charset="0"/>
              <a:buChar char="•"/>
            </a:pPr>
            <a:r>
              <a:rPr lang="en-US" dirty="0">
                <a:solidFill>
                  <a:schemeClr val="accent6">
                    <a:lumMod val="75000"/>
                  </a:schemeClr>
                </a:solidFill>
              </a:rPr>
              <a:t>NEVER  put a box on the corner of the open freezer </a:t>
            </a:r>
          </a:p>
          <a:p>
            <a:pPr marL="257175" indent="-257175" algn="l">
              <a:buFont typeface="Arial" panose="020B0604020202020204" pitchFamily="34" charset="0"/>
              <a:buChar char="•"/>
            </a:pPr>
            <a:r>
              <a:rPr lang="en-US" dirty="0">
                <a:solidFill>
                  <a:schemeClr val="accent6">
                    <a:lumMod val="75000"/>
                  </a:schemeClr>
                </a:solidFill>
              </a:rPr>
              <a:t>When  LN lid can not close – look for help</a:t>
            </a:r>
          </a:p>
          <a:p>
            <a:pPr marL="257175" indent="-257175" algn="l">
              <a:buFont typeface="Arial" panose="020B0604020202020204" pitchFamily="34" charset="0"/>
              <a:buChar char="•"/>
            </a:pPr>
            <a:r>
              <a:rPr lang="en-US" dirty="0">
                <a:solidFill>
                  <a:schemeClr val="accent6">
                    <a:lumMod val="75000"/>
                  </a:schemeClr>
                </a:solidFill>
              </a:rPr>
              <a:t>Do not have rack too long outside</a:t>
            </a:r>
          </a:p>
          <a:p>
            <a:pPr marL="257175" indent="-257175" algn="l">
              <a:buFont typeface="Arial" panose="020B0604020202020204" pitchFamily="34" charset="0"/>
              <a:buChar char="•"/>
            </a:pPr>
            <a:r>
              <a:rPr lang="en-US" dirty="0">
                <a:solidFill>
                  <a:schemeClr val="accent6">
                    <a:lumMod val="75000"/>
                  </a:schemeClr>
                </a:solidFill>
              </a:rPr>
              <a:t>When rack is broken – do not put it back but rather look for new one </a:t>
            </a:r>
          </a:p>
          <a:p>
            <a:pPr marL="257175" indent="-257175" algn="l">
              <a:buFont typeface="Arial" panose="020B0604020202020204" pitchFamily="34" charset="0"/>
              <a:buChar char="•"/>
            </a:pPr>
            <a:r>
              <a:rPr lang="en-US" dirty="0">
                <a:solidFill>
                  <a:schemeClr val="accent6">
                    <a:lumMod val="75000"/>
                  </a:schemeClr>
                </a:solidFill>
              </a:rPr>
              <a:t>Push – fill  button when done</a:t>
            </a:r>
          </a:p>
          <a:p>
            <a:pPr marL="257175" indent="-257175" algn="l">
              <a:buFont typeface="Arial" panose="020B0604020202020204" pitchFamily="34" charset="0"/>
              <a:buChar char="•"/>
            </a:pPr>
            <a:endParaRPr lang="en-US" dirty="0"/>
          </a:p>
          <a:p>
            <a:pPr algn="l"/>
            <a:endParaRPr lang="en-US" dirty="0"/>
          </a:p>
          <a:p>
            <a:pPr marL="257175" indent="-257175" algn="l">
              <a:buFont typeface="Arial" panose="020B0604020202020204" pitchFamily="34" charset="0"/>
              <a:buChar char="•"/>
            </a:pPr>
            <a:r>
              <a:rPr lang="en-US" dirty="0">
                <a:solidFill>
                  <a:srgbClr val="0070C0"/>
                </a:solidFill>
              </a:rPr>
              <a:t>Detail display for your group on the freezer </a:t>
            </a:r>
          </a:p>
          <a:p>
            <a:pPr marL="257175" indent="-257175" algn="l">
              <a:buFont typeface="Arial" panose="020B0604020202020204" pitchFamily="34" charset="0"/>
              <a:buChar char="•"/>
            </a:pPr>
            <a:r>
              <a:rPr lang="en-US" dirty="0">
                <a:solidFill>
                  <a:srgbClr val="0070C0"/>
                </a:solidFill>
              </a:rPr>
              <a:t>Scrape the ice build up frequently</a:t>
            </a:r>
          </a:p>
          <a:p>
            <a:pPr marL="257175" indent="-257175" algn="l">
              <a:buFont typeface="Arial" panose="020B0604020202020204" pitchFamily="34" charset="0"/>
              <a:buChar char="•"/>
            </a:pPr>
            <a:r>
              <a:rPr lang="en-US" dirty="0">
                <a:solidFill>
                  <a:srgbClr val="0070C0"/>
                </a:solidFill>
              </a:rPr>
              <a:t>Don’t put freezer in alarm and ignore</a:t>
            </a:r>
          </a:p>
          <a:p>
            <a:pPr marL="257175" indent="-257175" algn="l">
              <a:buFont typeface="Arial" panose="020B0604020202020204" pitchFamily="34" charset="0"/>
              <a:buChar char="•"/>
            </a:pPr>
            <a:r>
              <a:rPr lang="en-US" dirty="0">
                <a:solidFill>
                  <a:srgbClr val="0070C0"/>
                </a:solidFill>
              </a:rPr>
              <a:t>When emergency move done – make sure temporary location sheet is in place ASAP</a:t>
            </a:r>
          </a:p>
          <a:p>
            <a:pPr algn="l"/>
            <a:endParaRPr lang="en-US" dirty="0"/>
          </a:p>
          <a:p>
            <a:pPr marL="257175" indent="-257175" algn="l">
              <a:buFont typeface="Arial" panose="020B0604020202020204" pitchFamily="34" charset="0"/>
              <a:buChar char="•"/>
            </a:pPr>
            <a:endParaRPr lang="en-US" dirty="0"/>
          </a:p>
          <a:p>
            <a:pPr marL="257175" indent="-257175" algn="l">
              <a:buFont typeface="Arial" panose="020B0604020202020204" pitchFamily="34" charset="0"/>
              <a:buChar char="•"/>
            </a:pPr>
            <a:endParaRPr lang="en-US" dirty="0"/>
          </a:p>
          <a:p>
            <a:pPr marL="257175" indent="-257175"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2329365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85751" y="1020536"/>
            <a:ext cx="8270421" cy="770504"/>
          </a:xfrm>
        </p:spPr>
        <p:txBody>
          <a:bodyPr>
            <a:noAutofit/>
          </a:bodyPr>
          <a:lstStyle/>
          <a:p>
            <a:pPr eaLnBrk="1" hangingPunct="1"/>
            <a:r>
              <a:rPr lang="en-US" altLang="en-US" sz="3000" b="1" i="1" dirty="0">
                <a:solidFill>
                  <a:schemeClr val="accent6">
                    <a:lumMod val="50000"/>
                  </a:schemeClr>
                </a:solidFill>
              </a:rPr>
              <a:t>What to do when -80 is on alarm –night  or during the day </a:t>
            </a:r>
            <a:endParaRPr lang="en-US" altLang="en-US" sz="3000" dirty="0">
              <a:solidFill>
                <a:schemeClr val="accent6">
                  <a:lumMod val="50000"/>
                </a:schemeClr>
              </a:solidFill>
            </a:endParaRPr>
          </a:p>
        </p:txBody>
      </p:sp>
      <p:sp>
        <p:nvSpPr>
          <p:cNvPr id="17411" name="Rectangle 3"/>
          <p:cNvSpPr>
            <a:spLocks noGrp="1" noChangeArrowheads="1"/>
          </p:cNvSpPr>
          <p:nvPr>
            <p:ph type="body" sz="half" idx="1"/>
          </p:nvPr>
        </p:nvSpPr>
        <p:spPr>
          <a:xfrm>
            <a:off x="107669" y="2000250"/>
            <a:ext cx="3714750" cy="3845379"/>
          </a:xfrm>
        </p:spPr>
        <p:txBody>
          <a:bodyPr>
            <a:normAutofit fontScale="92500"/>
          </a:bodyPr>
          <a:lstStyle/>
          <a:p>
            <a:pPr eaLnBrk="1" hangingPunct="1"/>
            <a:r>
              <a:rPr lang="en-US" altLang="en-US" sz="1500" dirty="0"/>
              <a:t>Immediately go and access the problem</a:t>
            </a:r>
          </a:p>
          <a:p>
            <a:pPr eaLnBrk="1" hangingPunct="1"/>
            <a:r>
              <a:rPr lang="en-US" altLang="en-US" sz="1500" dirty="0"/>
              <a:t>If misuse confront and help </a:t>
            </a:r>
          </a:p>
          <a:p>
            <a:pPr eaLnBrk="1" hangingPunct="1"/>
            <a:r>
              <a:rPr lang="en-US" altLang="en-US" sz="1500" dirty="0"/>
              <a:t>If failing follow steps below</a:t>
            </a:r>
          </a:p>
          <a:p>
            <a:pPr eaLnBrk="1" hangingPunct="1"/>
            <a:r>
              <a:rPr lang="en-US" altLang="en-US" sz="1500" dirty="0"/>
              <a:t>Count  racks you have to transfer </a:t>
            </a:r>
          </a:p>
          <a:p>
            <a:pPr eaLnBrk="1" hangingPunct="1"/>
            <a:r>
              <a:rPr lang="en-US" altLang="en-US" sz="1500" dirty="0"/>
              <a:t>Inspect your floor EMERGENCY freezer to see how many it can accommodate </a:t>
            </a:r>
          </a:p>
          <a:p>
            <a:pPr eaLnBrk="1" hangingPunct="1"/>
            <a:r>
              <a:rPr lang="en-US" altLang="en-US" sz="1500" dirty="0"/>
              <a:t>Transfer them on the cart -have dry ice on the bottom </a:t>
            </a:r>
          </a:p>
          <a:p>
            <a:pPr eaLnBrk="1" hangingPunct="1"/>
            <a:r>
              <a:rPr lang="en-US" altLang="en-US" sz="1500" dirty="0"/>
              <a:t>Make temporary freezer display to show where the transferred boxes are</a:t>
            </a:r>
          </a:p>
          <a:p>
            <a:pPr eaLnBrk="1" hangingPunct="1"/>
            <a:r>
              <a:rPr lang="en-US" altLang="en-US" sz="1500" dirty="0"/>
              <a:t>Contact group(s) with samples in that freezer so they’re aware of the alarm and samples’ location</a:t>
            </a:r>
          </a:p>
          <a:p>
            <a:pPr eaLnBrk="1" hangingPunct="1"/>
            <a:r>
              <a:rPr lang="en-US" altLang="en-US" sz="1500" dirty="0"/>
              <a:t>Inform floor managers </a:t>
            </a:r>
          </a:p>
          <a:p>
            <a:pPr eaLnBrk="1" hangingPunct="1"/>
            <a:endParaRPr lang="en-US" altLang="en-US" sz="1500" dirty="0"/>
          </a:p>
          <a:p>
            <a:pPr eaLnBrk="1" hangingPunct="1"/>
            <a:endParaRPr lang="en-US" altLang="en-US" sz="1350" dirty="0"/>
          </a:p>
        </p:txBody>
      </p:sp>
      <p:graphicFrame>
        <p:nvGraphicFramePr>
          <p:cNvPr id="17451" name="Group 43"/>
          <p:cNvGraphicFramePr>
            <a:graphicFrameLocks noGrp="1"/>
          </p:cNvGraphicFramePr>
          <p:nvPr>
            <p:ph sz="half" idx="2"/>
            <p:extLst/>
          </p:nvPr>
        </p:nvGraphicFramePr>
        <p:xfrm>
          <a:off x="4779169" y="2155371"/>
          <a:ext cx="2478881" cy="3050381"/>
        </p:xfrm>
        <a:graphic>
          <a:graphicData uri="http://schemas.openxmlformats.org/drawingml/2006/table">
            <a:tbl>
              <a:tblPr/>
              <a:tblGrid>
                <a:gridCol w="496491">
                  <a:extLst>
                    <a:ext uri="{9D8B030D-6E8A-4147-A177-3AD203B41FA5}">
                      <a16:colId xmlns:a16="http://schemas.microsoft.com/office/drawing/2014/main" val="20000"/>
                    </a:ext>
                  </a:extLst>
                </a:gridCol>
                <a:gridCol w="495300">
                  <a:extLst>
                    <a:ext uri="{9D8B030D-6E8A-4147-A177-3AD203B41FA5}">
                      <a16:colId xmlns:a16="http://schemas.microsoft.com/office/drawing/2014/main" val="20001"/>
                    </a:ext>
                  </a:extLst>
                </a:gridCol>
                <a:gridCol w="495300">
                  <a:extLst>
                    <a:ext uri="{9D8B030D-6E8A-4147-A177-3AD203B41FA5}">
                      <a16:colId xmlns:a16="http://schemas.microsoft.com/office/drawing/2014/main" val="20002"/>
                    </a:ext>
                  </a:extLst>
                </a:gridCol>
                <a:gridCol w="495300">
                  <a:extLst>
                    <a:ext uri="{9D8B030D-6E8A-4147-A177-3AD203B41FA5}">
                      <a16:colId xmlns:a16="http://schemas.microsoft.com/office/drawing/2014/main" val="20003"/>
                    </a:ext>
                  </a:extLst>
                </a:gridCol>
                <a:gridCol w="496490">
                  <a:extLst>
                    <a:ext uri="{9D8B030D-6E8A-4147-A177-3AD203B41FA5}">
                      <a16:colId xmlns:a16="http://schemas.microsoft.com/office/drawing/2014/main" val="20004"/>
                    </a:ext>
                  </a:extLst>
                </a:gridCol>
              </a:tblGrid>
              <a:tr h="6001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72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0000"/>
                          </a:solidFill>
                          <a:effectLst/>
                          <a:latin typeface="Arial" charset="0"/>
                          <a:ea typeface="ＭＳ Ｐゴシック" pitchFamily="-64" charset="-128"/>
                        </a:rPr>
                        <a:t>1</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7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0000"/>
                          </a:solidFill>
                          <a:effectLst/>
                          <a:latin typeface="Arial" charset="0"/>
                          <a:ea typeface="ＭＳ Ｐゴシック" pitchFamily="-64" charset="-128"/>
                        </a:rPr>
                        <a:t>2</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7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72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0000"/>
                          </a:solidFill>
                          <a:effectLst/>
                          <a:latin typeface="Arial" charset="0"/>
                          <a:ea typeface="ＭＳ Ｐゴシック" pitchFamily="-64" charset="-128"/>
                        </a:rPr>
                        <a:t>3</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0000"/>
                          </a:solidFill>
                          <a:effectLst/>
                          <a:latin typeface="Arial" charset="0"/>
                          <a:ea typeface="ＭＳ Ｐゴシック" pitchFamily="-64" charset="-128"/>
                        </a:rPr>
                        <a:t>4</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charset="0"/>
                        <a:ea typeface="ＭＳ Ｐゴシック" pitchFamily="-64" charset="-128"/>
                      </a:endParaRPr>
                    </a:p>
                  </a:txBody>
                  <a:tcPr marL="68580" marR="68580"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450" name="AutoShape 42"/>
          <p:cNvSpPr>
            <a:spLocks noChangeArrowheads="1"/>
          </p:cNvSpPr>
          <p:nvPr/>
        </p:nvSpPr>
        <p:spPr bwMode="auto">
          <a:xfrm>
            <a:off x="4245430" y="3316231"/>
            <a:ext cx="732235" cy="364331"/>
          </a:xfrm>
          <a:prstGeom prst="homePlate">
            <a:avLst>
              <a:gd name="adj" fmla="val 50245"/>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350">
                <a:cs typeface="Arial" panose="020B0604020202020204" pitchFamily="34" charset="0"/>
              </a:rPr>
              <a:t>Like this</a:t>
            </a:r>
          </a:p>
        </p:txBody>
      </p:sp>
    </p:spTree>
    <p:extLst>
      <p:ext uri="{BB962C8B-B14F-4D97-AF65-F5344CB8AC3E}">
        <p14:creationId xmlns:p14="http://schemas.microsoft.com/office/powerpoint/2010/main" val="1744091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  </a:t>
            </a:r>
            <a:r>
              <a:rPr lang="en-US" b="1" dirty="0"/>
              <a:t>Proper PPE (BSL2+, chemical hood, main lab)- A&amp;A</a:t>
            </a:r>
            <a:endParaRPr lang="en-US" altLang="en-US" dirty="0"/>
          </a:p>
        </p:txBody>
      </p:sp>
      <p:sp>
        <p:nvSpPr>
          <p:cNvPr id="8195" name="Rectangle 3"/>
          <p:cNvSpPr>
            <a:spLocks noGrp="1" noChangeArrowheads="1"/>
          </p:cNvSpPr>
          <p:nvPr>
            <p:ph type="body" idx="1"/>
          </p:nvPr>
        </p:nvSpPr>
        <p:spPr>
          <a:xfrm>
            <a:off x="457200" y="1981200"/>
            <a:ext cx="8229600" cy="4525963"/>
          </a:xfrm>
        </p:spPr>
        <p:txBody>
          <a:bodyPr/>
          <a:lstStyle/>
          <a:p>
            <a:pPr marL="514350" indent="-514350">
              <a:buAutoNum type="arabicParenR"/>
            </a:pPr>
            <a:r>
              <a:rPr lang="en-US" altLang="en-US" b="1" i="1" u="sng" dirty="0"/>
              <a:t>Main lab Areas:</a:t>
            </a:r>
          </a:p>
          <a:p>
            <a:r>
              <a:rPr lang="en-US" altLang="en-US" dirty="0"/>
              <a:t>Closed toe foot ware</a:t>
            </a:r>
          </a:p>
          <a:p>
            <a:r>
              <a:rPr lang="en-US" altLang="en-US" dirty="0"/>
              <a:t>Clothing that covers lower body</a:t>
            </a:r>
          </a:p>
          <a:p>
            <a:r>
              <a:rPr lang="en-US" altLang="en-US" dirty="0"/>
              <a:t>PPE removed prior to exiting</a:t>
            </a:r>
          </a:p>
          <a:p>
            <a:r>
              <a:rPr lang="en-US" altLang="en-US" dirty="0"/>
              <a:t>Booties, Tyvek pants for VISITORS only!</a:t>
            </a:r>
            <a:endParaRPr lang="en-US" altLang="en-US" dirty="0">
              <a:solidFill>
                <a:srgbClr val="FF0000"/>
              </a:solidFill>
            </a:endParaRPr>
          </a:p>
          <a:p>
            <a:pPr marL="0" indent="0">
              <a:buNone/>
            </a:pPr>
            <a:r>
              <a:rPr lang="en-US" altLang="en-US" i="1"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75607" y="857250"/>
            <a:ext cx="6715125" cy="857250"/>
          </a:xfrm>
        </p:spPr>
        <p:txBody>
          <a:bodyPr>
            <a:noAutofit/>
          </a:bodyPr>
          <a:lstStyle/>
          <a:p>
            <a:pPr eaLnBrk="1" hangingPunct="1"/>
            <a:r>
              <a:rPr lang="en-US" altLang="en-US" sz="3000" i="1" dirty="0">
                <a:solidFill>
                  <a:schemeClr val="accent6">
                    <a:lumMod val="50000"/>
                  </a:schemeClr>
                </a:solidFill>
                <a:latin typeface="+mn-lt"/>
              </a:rPr>
              <a:t>Don’t let let your freezer look like this </a:t>
            </a:r>
          </a:p>
        </p:txBody>
      </p:sp>
      <p:pic>
        <p:nvPicPr>
          <p:cNvPr id="30723" name="Picture 4" descr="-20Cfreez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88019">
            <a:off x="-338819" y="2281624"/>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HCV-20Cfreez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889" y="1848527"/>
            <a:ext cx="257294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New Image5"/>
          <p:cNvPicPr>
            <a:picLocks noChangeAspect="1" noChangeArrowheads="1"/>
          </p:cNvPicPr>
          <p:nvPr/>
        </p:nvPicPr>
        <p:blipFill>
          <a:blip r:embed="rId5">
            <a:extLst>
              <a:ext uri="{28A0092B-C50C-407E-A947-70E740481C1C}">
                <a14:useLocalDpi xmlns:a14="http://schemas.microsoft.com/office/drawing/2010/main" val="0"/>
              </a:ext>
            </a:extLst>
          </a:blip>
          <a:srcRect l="12132" r="6618" b="2942"/>
          <a:stretch>
            <a:fillRect/>
          </a:stretch>
        </p:blipFill>
        <p:spPr bwMode="auto">
          <a:xfrm>
            <a:off x="5848379" y="1848527"/>
            <a:ext cx="1930853" cy="149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78705" y="3290501"/>
            <a:ext cx="248786" cy="369332"/>
          </a:xfrm>
          <a:prstGeom prst="rect">
            <a:avLst/>
          </a:prstGeom>
        </p:spPr>
        <p:txBody>
          <a:bodyPr wrap="none">
            <a:spAutoFit/>
          </a:bodyPr>
          <a:lstStyle/>
          <a:p>
            <a:r>
              <a:rPr lang="en-US" b="1" dirty="0">
                <a:latin typeface="Arial" charset="0"/>
                <a:ea typeface="ＭＳ Ｐゴシック" pitchFamily="-64" charset="-128"/>
              </a:rPr>
              <a:t> </a:t>
            </a:r>
            <a:endParaRPr lang="en-US" dirty="0"/>
          </a:p>
        </p:txBody>
      </p:sp>
      <p:sp>
        <p:nvSpPr>
          <p:cNvPr id="3" name="Rectangle 2"/>
          <p:cNvSpPr/>
          <p:nvPr/>
        </p:nvSpPr>
        <p:spPr>
          <a:xfrm>
            <a:off x="2898915" y="2392526"/>
            <a:ext cx="1766380" cy="369332"/>
          </a:xfrm>
          <a:prstGeom prst="rect">
            <a:avLst/>
          </a:prstGeom>
        </p:spPr>
        <p:txBody>
          <a:bodyPr wrap="square">
            <a:spAutoFit/>
          </a:bodyPr>
          <a:lstStyle/>
          <a:p>
            <a:r>
              <a:rPr lang="en-US" b="1" dirty="0">
                <a:latin typeface="Arial" charset="0"/>
                <a:ea typeface="ＭＳ Ｐゴシック" pitchFamily="-64" charset="-128"/>
              </a:rPr>
              <a:t> </a:t>
            </a:r>
            <a:endParaRPr lang="en-US" dirty="0"/>
          </a:p>
        </p:txBody>
      </p:sp>
      <p:pic>
        <p:nvPicPr>
          <p:cNvPr id="4" name="Picture 3"/>
          <p:cNvPicPr>
            <a:picLocks noChangeAspect="1"/>
          </p:cNvPicPr>
          <p:nvPr/>
        </p:nvPicPr>
        <p:blipFill>
          <a:blip r:embed="rId6"/>
          <a:stretch>
            <a:fillRect/>
          </a:stretch>
        </p:blipFill>
        <p:spPr>
          <a:xfrm>
            <a:off x="5848379" y="3612695"/>
            <a:ext cx="1930853" cy="1673775"/>
          </a:xfrm>
          <a:prstGeom prst="rect">
            <a:avLst/>
          </a:prstGeom>
        </p:spPr>
      </p:pic>
    </p:spTree>
    <p:extLst>
      <p:ext uri="{BB962C8B-B14F-4D97-AF65-F5344CB8AC3E}">
        <p14:creationId xmlns:p14="http://schemas.microsoft.com/office/powerpoint/2010/main" val="17374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457200"/>
            <a:ext cx="5029200" cy="5816977"/>
          </a:xfrm>
          <a:prstGeom prst="rect">
            <a:avLst/>
          </a:prstGeom>
          <a:noFill/>
        </p:spPr>
        <p:txBody>
          <a:bodyPr wrap="square" rtlCol="0">
            <a:spAutoFit/>
          </a:bodyPr>
          <a:lstStyle/>
          <a:p>
            <a:pPr marL="214313" indent="-214313">
              <a:buFont typeface="Arial" panose="020B0604020202020204" pitchFamily="34" charset="0"/>
              <a:buChar char="•"/>
            </a:pPr>
            <a:r>
              <a:rPr lang="en-US" sz="2100" dirty="0"/>
              <a:t>Autoclave steam escape</a:t>
            </a:r>
          </a:p>
          <a:p>
            <a:endParaRPr lang="en-US" sz="2100" dirty="0"/>
          </a:p>
          <a:p>
            <a:endParaRPr lang="en-US" sz="2100" dirty="0"/>
          </a:p>
          <a:p>
            <a:pPr marL="214313" indent="-214313">
              <a:buFont typeface="Arial" panose="020B0604020202020204" pitchFamily="34" charset="0"/>
              <a:buChar char="•"/>
            </a:pPr>
            <a:r>
              <a:rPr lang="en-US" sz="2100" dirty="0"/>
              <a:t>Alarms during the day</a:t>
            </a:r>
          </a:p>
          <a:p>
            <a:endParaRPr lang="en-US" sz="2100" dirty="0"/>
          </a:p>
          <a:p>
            <a:endParaRPr lang="en-US" sz="2100" dirty="0"/>
          </a:p>
          <a:p>
            <a:pPr marL="214313" indent="-214313">
              <a:buFont typeface="Arial" panose="020B0604020202020204" pitchFamily="34" charset="0"/>
              <a:buChar char="•"/>
            </a:pPr>
            <a:r>
              <a:rPr lang="en-US" sz="2100" dirty="0"/>
              <a:t>Floor duty / responsibility</a:t>
            </a:r>
          </a:p>
          <a:p>
            <a:endParaRPr lang="en-US" sz="2100" dirty="0"/>
          </a:p>
          <a:p>
            <a:r>
              <a:rPr lang="en-US" sz="2100" dirty="0"/>
              <a:t> </a:t>
            </a:r>
          </a:p>
          <a:p>
            <a:pPr marL="214313" indent="-214313">
              <a:buFont typeface="Arial" panose="020B0604020202020204" pitchFamily="34" charset="0"/>
              <a:buChar char="•"/>
            </a:pPr>
            <a:r>
              <a:rPr lang="en-US" sz="2100" dirty="0"/>
              <a:t>Supplies  courtesy</a:t>
            </a:r>
          </a:p>
          <a:p>
            <a:endParaRPr lang="en-US" sz="2100" dirty="0"/>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Clean your work space after your own work </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Reduce clutter ! Don’t be hoarder! </a:t>
            </a:r>
          </a:p>
          <a:p>
            <a:r>
              <a:rPr lang="en-US" dirty="0"/>
              <a:t> </a:t>
            </a:r>
          </a:p>
          <a:p>
            <a:endParaRPr lang="en-US" dirty="0"/>
          </a:p>
        </p:txBody>
      </p:sp>
    </p:spTree>
    <p:extLst>
      <p:ext uri="{BB962C8B-B14F-4D97-AF65-F5344CB8AC3E}">
        <p14:creationId xmlns:p14="http://schemas.microsoft.com/office/powerpoint/2010/main" val="3648009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08 at 9.01.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
            <a:ext cx="5566855" cy="572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20786" y="1045029"/>
            <a:ext cx="2201244" cy="461665"/>
          </a:xfrm>
          <a:prstGeom prst="rect">
            <a:avLst/>
          </a:prstGeom>
          <a:noFill/>
        </p:spPr>
        <p:txBody>
          <a:bodyPr wrap="none" rtlCol="0">
            <a:spAutoFit/>
          </a:bodyPr>
          <a:lstStyle/>
          <a:p>
            <a:r>
              <a:rPr lang="en-US" sz="2400" i="1" dirty="0"/>
              <a:t>IT is real story </a:t>
            </a:r>
          </a:p>
        </p:txBody>
      </p:sp>
    </p:spTree>
    <p:extLst>
      <p:ext uri="{BB962C8B-B14F-4D97-AF65-F5344CB8AC3E}">
        <p14:creationId xmlns:p14="http://schemas.microsoft.com/office/powerpoint/2010/main" val="4069809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Waste Management </a:t>
            </a:r>
          </a:p>
        </p:txBody>
      </p:sp>
      <p:sp>
        <p:nvSpPr>
          <p:cNvPr id="3" name="Content Placeholder 2"/>
          <p:cNvSpPr>
            <a:spLocks noGrp="1"/>
          </p:cNvSpPr>
          <p:nvPr>
            <p:ph idx="1"/>
          </p:nvPr>
        </p:nvSpPr>
        <p:spPr/>
        <p:txBody>
          <a:bodyPr/>
          <a:lstStyle/>
          <a:p>
            <a:r>
              <a:rPr lang="en-US" dirty="0"/>
              <a:t>You are in a new lab area starting a new process that will create two separate waste streams, one is a hydrochloric acid solution, the other is sodium hydroxide</a:t>
            </a:r>
          </a:p>
          <a:p>
            <a:endParaRPr lang="en-US" dirty="0"/>
          </a:p>
          <a:p>
            <a:r>
              <a:rPr lang="en-US" dirty="0"/>
              <a:t>List all the steps to ensure the chemical waste is collected and </a:t>
            </a:r>
            <a:r>
              <a:rPr lang="en-US"/>
              <a:t>stored properly.</a:t>
            </a:r>
            <a:endParaRPr lang="en-US" dirty="0"/>
          </a:p>
        </p:txBody>
      </p:sp>
    </p:spTree>
    <p:extLst>
      <p:ext uri="{BB962C8B-B14F-4D97-AF65-F5344CB8AC3E}">
        <p14:creationId xmlns:p14="http://schemas.microsoft.com/office/powerpoint/2010/main" val="3539217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dirty="0"/>
              <a:t>Chemical Waste Management</a:t>
            </a:r>
          </a:p>
        </p:txBody>
      </p:sp>
      <p:sp>
        <p:nvSpPr>
          <p:cNvPr id="3" name="Content Placeholder 2"/>
          <p:cNvSpPr>
            <a:spLocks noGrp="1"/>
          </p:cNvSpPr>
          <p:nvPr>
            <p:ph sz="quarter" idx="1"/>
          </p:nvPr>
        </p:nvSpPr>
        <p:spPr>
          <a:xfrm>
            <a:off x="457200" y="1600200"/>
            <a:ext cx="5648325" cy="4525963"/>
          </a:xfrm>
        </p:spPr>
        <p:txBody>
          <a:bodyPr>
            <a:normAutofit fontScale="92500"/>
          </a:bodyPr>
          <a:lstStyle/>
          <a:p>
            <a:pPr>
              <a:defRPr/>
            </a:pPr>
            <a:r>
              <a:rPr lang="en-US" b="1" dirty="0">
                <a:solidFill>
                  <a:srgbClr val="0070C0"/>
                </a:solidFill>
              </a:rPr>
              <a:t>Hazardous Waste Storage:</a:t>
            </a:r>
          </a:p>
          <a:p>
            <a:pPr lvl="1">
              <a:defRPr/>
            </a:pPr>
            <a:r>
              <a:rPr lang="en-US" dirty="0"/>
              <a:t>Designated Satellite Accumulation Area (SAA)</a:t>
            </a:r>
          </a:p>
          <a:p>
            <a:pPr lvl="2">
              <a:defRPr/>
            </a:pPr>
            <a:r>
              <a:rPr lang="en-US" sz="2200" dirty="0"/>
              <a:t>Storage bin designated by SAA sign</a:t>
            </a:r>
          </a:p>
          <a:p>
            <a:pPr lvl="2">
              <a:defRPr/>
            </a:pPr>
            <a:r>
              <a:rPr lang="en-US" sz="2200" dirty="0"/>
              <a:t>Incompatible chemicals segregated in separate bins</a:t>
            </a:r>
          </a:p>
          <a:p>
            <a:pPr lvl="2">
              <a:defRPr/>
            </a:pPr>
            <a:r>
              <a:rPr lang="en-US" sz="2200" dirty="0"/>
              <a:t>Containers closed when not in use</a:t>
            </a:r>
          </a:p>
          <a:p>
            <a:pPr lvl="2">
              <a:defRPr/>
            </a:pPr>
            <a:r>
              <a:rPr lang="en-US" sz="2200" dirty="0"/>
              <a:t>Deface original label of reused containers</a:t>
            </a:r>
          </a:p>
          <a:p>
            <a:pPr lvl="2">
              <a:defRPr/>
            </a:pPr>
            <a:r>
              <a:rPr lang="en-US" sz="2200" dirty="0"/>
              <a:t>No leaks or spills</a:t>
            </a:r>
          </a:p>
          <a:p>
            <a:pPr lvl="2">
              <a:defRPr/>
            </a:pPr>
            <a:r>
              <a:rPr lang="en-US" sz="2200" dirty="0"/>
              <a:t>EH&amp;S checks 2x weekly</a:t>
            </a:r>
          </a:p>
        </p:txBody>
      </p:sp>
      <p:pic>
        <p:nvPicPr>
          <p:cNvPr id="79876" name="Picture 2" descr="C:\Users\KCataldo\Desktop\IMG_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5525" y="1828800"/>
            <a:ext cx="2581275"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3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SAA Tags.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7193" y="1417637"/>
            <a:ext cx="3739369"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Brace 2"/>
          <p:cNvSpPr>
            <a:spLocks/>
          </p:cNvSpPr>
          <p:nvPr/>
        </p:nvSpPr>
        <p:spPr bwMode="auto">
          <a:xfrm>
            <a:off x="4626026" y="3335057"/>
            <a:ext cx="373062" cy="903288"/>
          </a:xfrm>
          <a:prstGeom prst="leftBrace">
            <a:avLst>
              <a:gd name="adj1" fmla="val 8329"/>
              <a:gd name="adj2" fmla="val 50000"/>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txBody>
          <a:bodyPr anchor="ctr"/>
          <a:lstStyle/>
          <a:p>
            <a:pPr algn="ctr" eaLnBrk="1" hangingPunct="1">
              <a:defRPr/>
            </a:pPr>
            <a:endParaRPr lang="en-US">
              <a:latin typeface="+mn-lt"/>
            </a:endParaRPr>
          </a:p>
        </p:txBody>
      </p:sp>
      <p:cxnSp>
        <p:nvCxnSpPr>
          <p:cNvPr id="5" name="Straight Connector 4"/>
          <p:cNvCxnSpPr>
            <a:cxnSpLocks noChangeShapeType="1"/>
          </p:cNvCxnSpPr>
          <p:nvPr/>
        </p:nvCxnSpPr>
        <p:spPr bwMode="auto">
          <a:xfrm flipH="1">
            <a:off x="3750203" y="3786701"/>
            <a:ext cx="865187" cy="158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6" name="TextBox 5"/>
          <p:cNvSpPr txBox="1">
            <a:spLocks noChangeArrowheads="1"/>
          </p:cNvSpPr>
          <p:nvPr/>
        </p:nvSpPr>
        <p:spPr bwMode="auto">
          <a:xfrm>
            <a:off x="2990133" y="3474048"/>
            <a:ext cx="1404938" cy="646112"/>
          </a:xfrm>
          <a:prstGeom prst="rect">
            <a:avLst/>
          </a:prstGeom>
          <a:noFill/>
          <a:ln>
            <a:noFill/>
          </a:ln>
          <a:extLst/>
        </p:spPr>
        <p:txBody>
          <a:bodyPr>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SzPct val="7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800" b="1" dirty="0">
                <a:latin typeface="+mn-lt"/>
                <a:ea typeface="MS PGothic" panose="020B0600070205080204" pitchFamily="34" charset="-128"/>
              </a:rPr>
              <a:t>All chemicals</a:t>
            </a:r>
          </a:p>
        </p:txBody>
      </p:sp>
      <p:sp>
        <p:nvSpPr>
          <p:cNvPr id="7" name="Left Brace 6"/>
          <p:cNvSpPr>
            <a:spLocks/>
          </p:cNvSpPr>
          <p:nvPr/>
        </p:nvSpPr>
        <p:spPr bwMode="auto">
          <a:xfrm rot="10800000">
            <a:off x="6865938" y="4120160"/>
            <a:ext cx="373062" cy="904875"/>
          </a:xfrm>
          <a:prstGeom prst="leftBrace">
            <a:avLst>
              <a:gd name="adj1" fmla="val 8332"/>
              <a:gd name="adj2" fmla="val 50000"/>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txBody>
          <a:bodyPr anchor="ctr"/>
          <a:lstStyle/>
          <a:p>
            <a:pPr algn="ctr" eaLnBrk="1" hangingPunct="1">
              <a:defRPr/>
            </a:pPr>
            <a:endParaRPr lang="en-US">
              <a:latin typeface="+mn-lt"/>
            </a:endParaRPr>
          </a:p>
        </p:txBody>
      </p:sp>
      <p:cxnSp>
        <p:nvCxnSpPr>
          <p:cNvPr id="8" name="Straight Connector 7"/>
          <p:cNvCxnSpPr>
            <a:cxnSpLocks noChangeShapeType="1"/>
          </p:cNvCxnSpPr>
          <p:nvPr/>
        </p:nvCxnSpPr>
        <p:spPr bwMode="auto">
          <a:xfrm>
            <a:off x="7239000" y="4572598"/>
            <a:ext cx="884237"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12" name="TextBox 11"/>
          <p:cNvSpPr txBox="1">
            <a:spLocks noChangeArrowheads="1"/>
          </p:cNvSpPr>
          <p:nvPr/>
        </p:nvSpPr>
        <p:spPr bwMode="auto">
          <a:xfrm>
            <a:off x="8015299" y="4249542"/>
            <a:ext cx="1808163" cy="646113"/>
          </a:xfrm>
          <a:prstGeom prst="rect">
            <a:avLst/>
          </a:prstGeom>
          <a:noFill/>
          <a:ln>
            <a:noFill/>
          </a:ln>
          <a:extLst/>
        </p:spPr>
        <p:txBody>
          <a:bodyPr>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SzPct val="7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800" b="1" dirty="0">
                <a:latin typeface="+mn-lt"/>
                <a:ea typeface="MS PGothic" panose="020B0600070205080204" pitchFamily="34" charset="-128"/>
              </a:rPr>
              <a:t>Specific Hazards</a:t>
            </a:r>
          </a:p>
        </p:txBody>
      </p:sp>
      <p:sp>
        <p:nvSpPr>
          <p:cNvPr id="14" name="Left Brace 13"/>
          <p:cNvSpPr>
            <a:spLocks/>
          </p:cNvSpPr>
          <p:nvPr/>
        </p:nvSpPr>
        <p:spPr bwMode="auto">
          <a:xfrm>
            <a:off x="4293847" y="5450617"/>
            <a:ext cx="373062" cy="904875"/>
          </a:xfrm>
          <a:prstGeom prst="leftBrace">
            <a:avLst>
              <a:gd name="adj1" fmla="val 8332"/>
              <a:gd name="adj2" fmla="val 50000"/>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txBody>
          <a:bodyPr anchor="ctr"/>
          <a:lstStyle/>
          <a:p>
            <a:pPr algn="ctr" eaLnBrk="1" hangingPunct="1">
              <a:defRPr/>
            </a:pPr>
            <a:endParaRPr lang="en-US">
              <a:latin typeface="+mn-lt"/>
            </a:endParaRPr>
          </a:p>
        </p:txBody>
      </p:sp>
      <p:cxnSp>
        <p:nvCxnSpPr>
          <p:cNvPr id="15" name="Straight Connector 14"/>
          <p:cNvCxnSpPr>
            <a:cxnSpLocks noChangeShapeType="1"/>
          </p:cNvCxnSpPr>
          <p:nvPr/>
        </p:nvCxnSpPr>
        <p:spPr bwMode="auto">
          <a:xfrm flipH="1">
            <a:off x="3529884" y="5903054"/>
            <a:ext cx="865187"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extLst>
        </p:spPr>
      </p:cxnSp>
      <p:sp>
        <p:nvSpPr>
          <p:cNvPr id="16" name="TextBox 15"/>
          <p:cNvSpPr txBox="1">
            <a:spLocks noChangeArrowheads="1"/>
          </p:cNvSpPr>
          <p:nvPr/>
        </p:nvSpPr>
        <p:spPr bwMode="auto">
          <a:xfrm>
            <a:off x="2198725" y="5450617"/>
            <a:ext cx="1404938" cy="830263"/>
          </a:xfrm>
          <a:prstGeom prst="rect">
            <a:avLst/>
          </a:prstGeom>
          <a:noFill/>
          <a:ln>
            <a:noFill/>
          </a:ln>
          <a:extLst/>
        </p:spPr>
        <p:txBody>
          <a:bodyPr>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SzPct val="7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600" b="1" dirty="0">
                <a:latin typeface="+mn-lt"/>
                <a:ea typeface="MS PGothic" panose="020B0600070205080204" pitchFamily="34" charset="-128"/>
              </a:rPr>
              <a:t>Location and Contact Information</a:t>
            </a:r>
          </a:p>
        </p:txBody>
      </p:sp>
      <p:sp>
        <p:nvSpPr>
          <p:cNvPr id="17" name="Frame 16"/>
          <p:cNvSpPr/>
          <p:nvPr/>
        </p:nvSpPr>
        <p:spPr>
          <a:xfrm>
            <a:off x="4699819" y="5006346"/>
            <a:ext cx="2465388" cy="598487"/>
          </a:xfrm>
          <a:prstGeom prst="fram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2" name="Title 1"/>
          <p:cNvSpPr>
            <a:spLocks noGrp="1"/>
          </p:cNvSpPr>
          <p:nvPr>
            <p:ph type="title"/>
          </p:nvPr>
        </p:nvSpPr>
        <p:spPr/>
        <p:txBody>
          <a:bodyPr/>
          <a:lstStyle/>
          <a:p>
            <a:r>
              <a:rPr lang="en-US" dirty="0"/>
              <a:t>Chemical Waste Management</a:t>
            </a:r>
          </a:p>
        </p:txBody>
      </p:sp>
      <p:sp>
        <p:nvSpPr>
          <p:cNvPr id="4" name="Content Placeholder 3"/>
          <p:cNvSpPr>
            <a:spLocks noGrp="1"/>
          </p:cNvSpPr>
          <p:nvPr>
            <p:ph idx="1"/>
          </p:nvPr>
        </p:nvSpPr>
        <p:spPr>
          <a:xfrm>
            <a:off x="152400" y="1600200"/>
            <a:ext cx="2880241" cy="3850417"/>
          </a:xfrm>
        </p:spPr>
        <p:txBody>
          <a:bodyPr/>
          <a:lstStyle/>
          <a:p>
            <a:pPr marL="457200" defTabSz="457200" fontAlgn="auto">
              <a:spcAft>
                <a:spcPts val="0"/>
              </a:spcAft>
              <a:defRPr/>
            </a:pPr>
            <a:r>
              <a:rPr lang="en-US" sz="2000" dirty="0"/>
              <a:t>Instructions and requirements printed on backside of label</a:t>
            </a:r>
          </a:p>
          <a:p>
            <a:pPr marL="457200" defTabSz="457200" fontAlgn="auto">
              <a:spcAft>
                <a:spcPts val="0"/>
              </a:spcAft>
              <a:defRPr/>
            </a:pPr>
            <a:r>
              <a:rPr lang="en-US" sz="2000" dirty="0"/>
              <a:t>Fill out label (</a:t>
            </a:r>
            <a:r>
              <a:rPr lang="en-US" sz="2000" u="sng" dirty="0"/>
              <a:t>except</a:t>
            </a:r>
            <a:r>
              <a:rPr lang="en-US" sz="2000" dirty="0"/>
              <a:t> full date)</a:t>
            </a:r>
          </a:p>
          <a:p>
            <a:pPr marL="457200" defTabSz="457200" fontAlgn="auto">
              <a:spcAft>
                <a:spcPts val="0"/>
              </a:spcAft>
              <a:defRPr/>
            </a:pPr>
            <a:r>
              <a:rPr lang="en-US" sz="2000" dirty="0"/>
              <a:t>Abbreviations are </a:t>
            </a:r>
            <a:r>
              <a:rPr lang="en-US" sz="2000" b="1" dirty="0"/>
              <a:t>not</a:t>
            </a:r>
            <a:r>
              <a:rPr lang="en-US" sz="2000" dirty="0"/>
              <a:t> acceptable (e.g., </a:t>
            </a:r>
            <a:r>
              <a:rPr lang="en-US" sz="2000" dirty="0" err="1"/>
              <a:t>EtOH</a:t>
            </a:r>
            <a:r>
              <a:rPr lang="en-US" sz="2000" dirty="0"/>
              <a:t>, H2O)</a:t>
            </a:r>
          </a:p>
          <a:p>
            <a:endParaRPr lang="en-US" dirty="0"/>
          </a:p>
        </p:txBody>
      </p:sp>
    </p:spTree>
    <p:extLst>
      <p:ext uri="{BB962C8B-B14F-4D97-AF65-F5344CB8AC3E}">
        <p14:creationId xmlns:p14="http://schemas.microsoft.com/office/powerpoint/2010/main" val="372286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P spid="12" grpId="0"/>
      <p:bldP spid="14"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Accidental Exposure</a:t>
            </a:r>
          </a:p>
        </p:txBody>
      </p:sp>
      <p:sp>
        <p:nvSpPr>
          <p:cNvPr id="3" name="Content Placeholder 2"/>
          <p:cNvSpPr>
            <a:spLocks noGrp="1"/>
          </p:cNvSpPr>
          <p:nvPr>
            <p:ph idx="1"/>
          </p:nvPr>
        </p:nvSpPr>
        <p:spPr/>
        <p:txBody>
          <a:bodyPr/>
          <a:lstStyle/>
          <a:p>
            <a:r>
              <a:rPr lang="en-US" sz="2800" dirty="0"/>
              <a:t>Lab member working with HIV infected blood. During disposal of open blood tubes, 0.5 ml of blood splashed on the conjunctiva of the eye. The blood did not hit the mouth, and the individual did not have lesions on his face.</a:t>
            </a:r>
          </a:p>
          <a:p>
            <a:endParaRPr lang="en-US" sz="2800" dirty="0"/>
          </a:p>
          <a:p>
            <a:r>
              <a:rPr lang="en-US" sz="2800" dirty="0"/>
              <a:t>What steps should be taken? </a:t>
            </a:r>
          </a:p>
          <a:p>
            <a:r>
              <a:rPr lang="en-US" sz="2800" dirty="0"/>
              <a:t>What could have been done to prevent this exposure?</a:t>
            </a:r>
          </a:p>
          <a:p>
            <a:endParaRPr lang="en-US" dirty="0"/>
          </a:p>
        </p:txBody>
      </p:sp>
    </p:spTree>
    <p:extLst>
      <p:ext uri="{BB962C8B-B14F-4D97-AF65-F5344CB8AC3E}">
        <p14:creationId xmlns:p14="http://schemas.microsoft.com/office/powerpoint/2010/main" val="938878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lstStyle/>
          <a:p>
            <a:r>
              <a:rPr lang="en-US" dirty="0" err="1"/>
              <a:t>Ragon</a:t>
            </a:r>
            <a:r>
              <a:rPr lang="en-US" dirty="0"/>
              <a:t> Emergency Procedure SOP</a:t>
            </a:r>
          </a:p>
        </p:txBody>
      </p:sp>
      <p:sp>
        <p:nvSpPr>
          <p:cNvPr id="3" name="Content Placeholder 2"/>
          <p:cNvSpPr>
            <a:spLocks noGrp="1"/>
          </p:cNvSpPr>
          <p:nvPr>
            <p:ph idx="1"/>
          </p:nvPr>
        </p:nvSpPr>
        <p:spPr/>
        <p:txBody>
          <a:bodyPr/>
          <a:lstStyle/>
          <a:p>
            <a:r>
              <a:rPr lang="en-US" sz="2000" dirty="0"/>
              <a:t>Located on </a:t>
            </a:r>
            <a:r>
              <a:rPr lang="en-US" sz="2000" dirty="0" err="1"/>
              <a:t>RagonConnect</a:t>
            </a:r>
            <a:r>
              <a:rPr lang="en-US" sz="2000" dirty="0"/>
              <a:t> (https://ragonconnect.partners.org/). </a:t>
            </a:r>
          </a:p>
          <a:p>
            <a:r>
              <a:rPr lang="en-US" sz="2000" dirty="0"/>
              <a:t>Describes the steps for handling an accidental exposure, including immediate treatment (e.g., flushing the wound) and contact information for MGH Occupational Health. </a:t>
            </a:r>
          </a:p>
          <a:p>
            <a:r>
              <a:rPr lang="en-US" sz="2000" dirty="0"/>
              <a:t>In general, </a:t>
            </a:r>
            <a:r>
              <a:rPr lang="en-US" sz="2000" u="sng" dirty="0"/>
              <a:t>for acute injuries, call 911</a:t>
            </a:r>
            <a:r>
              <a:rPr lang="en-US" sz="2000" dirty="0"/>
              <a:t>. </a:t>
            </a:r>
          </a:p>
          <a:p>
            <a:r>
              <a:rPr lang="en-US" sz="2000" dirty="0"/>
              <a:t>When possible, call MGH Occupational Health. They will triage the situation to determine next steps for treatment. They may direct staff to the MGH Occupational Health Office or the MGH Emergency Room. </a:t>
            </a:r>
          </a:p>
          <a:p>
            <a:r>
              <a:rPr lang="en-US" sz="2000" dirty="0"/>
              <a:t>If the staff member is a student from an area university, they may be directed to their own institution’s student health service. While MGH Occupational Health will triage a situation, nonemployees (e.g., students) will not receive care at MGH Occupational Health.</a:t>
            </a:r>
          </a:p>
        </p:txBody>
      </p:sp>
    </p:spTree>
    <p:extLst>
      <p:ext uri="{BB962C8B-B14F-4D97-AF65-F5344CB8AC3E}">
        <p14:creationId xmlns:p14="http://schemas.microsoft.com/office/powerpoint/2010/main" val="892227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a:t>Safety Reporting System</a:t>
            </a:r>
          </a:p>
        </p:txBody>
      </p:sp>
      <p:sp>
        <p:nvSpPr>
          <p:cNvPr id="31747" name="Content Placeholder 2"/>
          <p:cNvSpPr>
            <a:spLocks noGrp="1"/>
          </p:cNvSpPr>
          <p:nvPr>
            <p:ph sz="quarter" idx="1"/>
          </p:nvPr>
        </p:nvSpPr>
        <p:spPr>
          <a:xfrm>
            <a:off x="381000" y="1417638"/>
            <a:ext cx="8229600" cy="1188325"/>
          </a:xfrm>
        </p:spPr>
        <p:txBody>
          <a:bodyPr/>
          <a:lstStyle/>
          <a:p>
            <a:r>
              <a:rPr lang="en-US" altLang="en-US" sz="2800" dirty="0"/>
              <a:t>Report all injuries/illnesses/accidents using the MGH Safety Reporting system</a:t>
            </a:r>
          </a:p>
          <a:p>
            <a:r>
              <a:rPr lang="en-US" altLang="en-US" sz="2800" dirty="0"/>
              <a:t>Needs to be done on a Partners Computer</a:t>
            </a:r>
          </a:p>
          <a:p>
            <a:r>
              <a:rPr lang="en-US" altLang="en-US" sz="2800" dirty="0"/>
              <a:t>http://intranet.massgeneral.org/PARC/ehs.html</a:t>
            </a:r>
          </a:p>
          <a:p>
            <a:endParaRPr lang="en-US" altLang="en-US" sz="2800" dirty="0"/>
          </a:p>
          <a:p>
            <a:endParaRPr lang="en-US" altLang="en-US" dirty="0"/>
          </a:p>
        </p:txBody>
      </p:sp>
      <p:pic>
        <p:nvPicPr>
          <p:cNvPr id="4" name="Picture 2" descr="research_incident.tiff"/>
          <p:cNvPicPr>
            <a:picLocks noChangeAspect="1"/>
          </p:cNvPicPr>
          <p:nvPr/>
        </p:nvPicPr>
        <p:blipFill rotWithShape="1">
          <a:blip r:embed="rId2">
            <a:extLst>
              <a:ext uri="{28A0092B-C50C-407E-A947-70E740481C1C}">
                <a14:useLocalDpi xmlns:a14="http://schemas.microsoft.com/office/drawing/2010/main" val="0"/>
              </a:ext>
            </a:extLst>
          </a:blip>
          <a:srcRect b="25739"/>
          <a:stretch/>
        </p:blipFill>
        <p:spPr bwMode="auto">
          <a:xfrm>
            <a:off x="1295400" y="3339874"/>
            <a:ext cx="6019800" cy="298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6286500" y="2971087"/>
            <a:ext cx="2628900" cy="373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SzPct val="70000"/>
              <a:buFont typeface="Wingdings" panose="05000000000000000000" pitchFamily="2" charset="2"/>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p>
        </p:txBody>
      </p:sp>
      <p:sp>
        <p:nvSpPr>
          <p:cNvPr id="6" name="Donut 6"/>
          <p:cNvSpPr/>
          <p:nvPr/>
        </p:nvSpPr>
        <p:spPr>
          <a:xfrm>
            <a:off x="5562600" y="4355647"/>
            <a:ext cx="1846262" cy="1947863"/>
          </a:xfrm>
          <a:prstGeom prst="donut">
            <a:avLst>
              <a:gd name="adj" fmla="val 1163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chemeClr val="tx1"/>
              </a:solidFill>
            </a:endParaRPr>
          </a:p>
        </p:txBody>
      </p:sp>
    </p:spTree>
    <p:extLst>
      <p:ext uri="{BB962C8B-B14F-4D97-AF65-F5344CB8AC3E}">
        <p14:creationId xmlns:p14="http://schemas.microsoft.com/office/powerpoint/2010/main" val="288210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hape 119"/>
          <p:cNvSpPr>
            <a:spLocks noGrp="1"/>
          </p:cNvSpPr>
          <p:nvPr>
            <p:ph type="title"/>
          </p:nvPr>
        </p:nvSpPr>
        <p:spPr/>
        <p:txBody>
          <a:bodyPr lIns="92075" tIns="46025" rIns="92075" bIns="46025"/>
          <a:lstStyle/>
          <a:p>
            <a:pPr>
              <a:buSzPct val="25000"/>
            </a:pPr>
            <a:r>
              <a:rPr lang="en-US" altLang="en-US" sz="3600" dirty="0">
                <a:solidFill>
                  <a:srgbClr val="000000"/>
                </a:solidFill>
                <a:cs typeface="Arial" panose="020B0604020202020204" pitchFamily="34" charset="0"/>
                <a:sym typeface="Arial" panose="020B0604020202020204" pitchFamily="34" charset="0"/>
              </a:rPr>
              <a:t>Fire Alarm</a:t>
            </a:r>
          </a:p>
        </p:txBody>
      </p:sp>
      <p:sp>
        <p:nvSpPr>
          <p:cNvPr id="120" name="Shape 120"/>
          <p:cNvSpPr txBox="1">
            <a:spLocks noGrp="1"/>
          </p:cNvSpPr>
          <p:nvPr>
            <p:ph idx="1"/>
          </p:nvPr>
        </p:nvSpPr>
        <p:spPr>
          <a:xfrm>
            <a:off x="379413" y="1722438"/>
            <a:ext cx="8229600" cy="4525962"/>
          </a:xfrm>
        </p:spPr>
        <p:txBody>
          <a:bodyPr lIns="182550" tIns="46025" rIns="182550" bIns="46025">
            <a:noAutofit/>
          </a:bodyPr>
          <a:lstStyle/>
          <a:p>
            <a:pPr>
              <a:lnSpc>
                <a:spcPct val="90000"/>
              </a:lnSpc>
              <a:spcBef>
                <a:spcPts val="0"/>
              </a:spcBef>
              <a:spcAft>
                <a:spcPts val="0"/>
              </a:spcAft>
              <a:buClr>
                <a:schemeClr val="dk2"/>
              </a:buClr>
              <a:buSzPct val="75000"/>
              <a:buFont typeface="Noto Symbol"/>
              <a:buChar char="●"/>
              <a:defRPr/>
            </a:pPr>
            <a:r>
              <a:rPr lang="en-US" sz="2800" dirty="0">
                <a:solidFill>
                  <a:schemeClr val="dk1"/>
                </a:solidFill>
                <a:ea typeface="Times New Roman"/>
                <a:cs typeface="Times New Roman"/>
                <a:sym typeface="Times New Roman"/>
              </a:rPr>
              <a:t>Sequence of Events:</a:t>
            </a:r>
          </a:p>
          <a:p>
            <a:pPr lvl="1">
              <a:lnSpc>
                <a:spcPct val="90000"/>
              </a:lnSpc>
              <a:spcBef>
                <a:spcPts val="0"/>
              </a:spcBef>
              <a:spcAft>
                <a:spcPts val="0"/>
              </a:spcAft>
              <a:buClr>
                <a:schemeClr val="dk2"/>
              </a:buClr>
              <a:buSzPct val="75000"/>
              <a:buFont typeface="Noto Symbol"/>
              <a:buChar char="●"/>
              <a:defRPr/>
            </a:pPr>
            <a:r>
              <a:rPr lang="en-US" sz="2400" dirty="0">
                <a:solidFill>
                  <a:schemeClr val="dk1"/>
                </a:solidFill>
                <a:ea typeface="Times New Roman"/>
                <a:cs typeface="Times New Roman"/>
                <a:sym typeface="Times New Roman"/>
              </a:rPr>
              <a:t>Pre-tone/ Strobe light</a:t>
            </a:r>
          </a:p>
          <a:p>
            <a:pPr lvl="1">
              <a:lnSpc>
                <a:spcPct val="90000"/>
              </a:lnSpc>
              <a:spcBef>
                <a:spcPts val="640"/>
              </a:spcBef>
              <a:spcAft>
                <a:spcPts val="0"/>
              </a:spcAft>
              <a:buClr>
                <a:schemeClr val="dk2"/>
              </a:buClr>
              <a:buSzPct val="75000"/>
              <a:buFont typeface="Noto Symbol"/>
              <a:buChar char="●"/>
              <a:defRPr/>
            </a:pPr>
            <a:r>
              <a:rPr lang="en-US" sz="2400" dirty="0">
                <a:solidFill>
                  <a:schemeClr val="dk1"/>
                </a:solidFill>
                <a:ea typeface="Times New Roman"/>
                <a:cs typeface="Times New Roman"/>
                <a:sym typeface="Times New Roman"/>
              </a:rPr>
              <a:t>Pre-Recorded Message</a:t>
            </a:r>
          </a:p>
          <a:p>
            <a:pPr lvl="2">
              <a:spcBef>
                <a:spcPts val="560"/>
              </a:spcBef>
              <a:spcAft>
                <a:spcPts val="0"/>
              </a:spcAft>
              <a:buClr>
                <a:schemeClr val="dk1"/>
              </a:buClr>
              <a:buSzPct val="100000"/>
              <a:buFont typeface="Times New Roman"/>
              <a:buChar char="–"/>
              <a:defRPr/>
            </a:pPr>
            <a:r>
              <a:rPr lang="en-US" sz="2000" dirty="0">
                <a:solidFill>
                  <a:schemeClr val="dk1"/>
                </a:solidFill>
                <a:ea typeface="Times New Roman"/>
                <a:cs typeface="Times New Roman"/>
                <a:sym typeface="Times New Roman"/>
              </a:rPr>
              <a:t>Plays twice</a:t>
            </a:r>
          </a:p>
          <a:p>
            <a:pPr lvl="1">
              <a:lnSpc>
                <a:spcPct val="90000"/>
              </a:lnSpc>
              <a:spcBef>
                <a:spcPts val="640"/>
              </a:spcBef>
              <a:spcAft>
                <a:spcPts val="0"/>
              </a:spcAft>
              <a:buClr>
                <a:schemeClr val="dk2"/>
              </a:buClr>
              <a:buSzPct val="75000"/>
              <a:buFont typeface="Noto Symbol"/>
              <a:buChar char="●"/>
              <a:defRPr/>
            </a:pPr>
            <a:r>
              <a:rPr lang="en-US" sz="2400" dirty="0">
                <a:solidFill>
                  <a:schemeClr val="dk1"/>
                </a:solidFill>
                <a:ea typeface="Times New Roman"/>
                <a:cs typeface="Times New Roman"/>
                <a:sym typeface="Times New Roman"/>
              </a:rPr>
              <a:t>Evacuation Tone</a:t>
            </a:r>
          </a:p>
          <a:p>
            <a:pPr lvl="1">
              <a:lnSpc>
                <a:spcPct val="90000"/>
              </a:lnSpc>
              <a:spcBef>
                <a:spcPts val="640"/>
              </a:spcBef>
              <a:spcAft>
                <a:spcPts val="0"/>
              </a:spcAft>
              <a:buClr>
                <a:schemeClr val="dk2"/>
              </a:buClr>
              <a:buSzPct val="75000"/>
              <a:buFont typeface="Noto Symbol"/>
              <a:buChar char="●"/>
              <a:defRPr/>
            </a:pPr>
            <a:r>
              <a:rPr lang="en-US" sz="2400" dirty="0">
                <a:solidFill>
                  <a:schemeClr val="dk1"/>
                </a:solidFill>
                <a:ea typeface="Times New Roman"/>
                <a:cs typeface="Times New Roman"/>
                <a:sym typeface="Times New Roman"/>
              </a:rPr>
              <a:t>Instructional Message</a:t>
            </a:r>
          </a:p>
        </p:txBody>
      </p:sp>
      <p:pic>
        <p:nvPicPr>
          <p:cNvPr id="14340" name="Shape 12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4100" t="24750" r="30124" b="28123"/>
          <a:stretch>
            <a:fillRect/>
          </a:stretch>
        </p:blipFill>
        <p:spPr bwMode="auto">
          <a:xfrm>
            <a:off x="5951538" y="1898650"/>
            <a:ext cx="2344737"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Shape 122"/>
          <p:cNvSpPr txBox="1">
            <a:spLocks noChangeArrowheads="1"/>
          </p:cNvSpPr>
          <p:nvPr/>
        </p:nvSpPr>
        <p:spPr bwMode="auto">
          <a:xfrm flipH="1">
            <a:off x="5715000" y="5410200"/>
            <a:ext cx="2894013" cy="838200"/>
          </a:xfrm>
          <a:prstGeom prst="rect">
            <a:avLst/>
          </a:prstGeom>
          <a:noFill/>
          <a:ln>
            <a:noFill/>
          </a:ln>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SzPct val="25000"/>
              <a:defRPr/>
            </a:pPr>
            <a:r>
              <a:rPr lang="en-US" altLang="en-US" sz="2400" b="1" dirty="0">
                <a:solidFill>
                  <a:srgbClr val="FF0000"/>
                </a:solidFill>
                <a:latin typeface="+mn-lt"/>
                <a:cs typeface="Times New Roman" panose="02020603050405020304" pitchFamily="18" charset="0"/>
                <a:sym typeface="Times New Roman" panose="02020603050405020304" pitchFamily="18" charset="0"/>
              </a:rPr>
              <a:t>Listen &amp; Respond</a:t>
            </a:r>
          </a:p>
        </p:txBody>
      </p:sp>
    </p:spTree>
    <p:extLst>
      <p:ext uri="{BB962C8B-B14F-4D97-AF65-F5344CB8AC3E}">
        <p14:creationId xmlns:p14="http://schemas.microsoft.com/office/powerpoint/2010/main" val="155117353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Ragon Dress Code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3332" y="1600200"/>
            <a:ext cx="3497335" cy="4525963"/>
          </a:xfrm>
          <a:prstGeom prst="rect">
            <a:avLst/>
          </a:prstGeom>
        </p:spPr>
      </p:pic>
    </p:spTree>
    <p:extLst>
      <p:ext uri="{BB962C8B-B14F-4D97-AF65-F5344CB8AC3E}">
        <p14:creationId xmlns:p14="http://schemas.microsoft.com/office/powerpoint/2010/main" val="3080547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hape 134"/>
          <p:cNvSpPr>
            <a:spLocks noGrp="1"/>
          </p:cNvSpPr>
          <p:nvPr>
            <p:ph type="title"/>
          </p:nvPr>
        </p:nvSpPr>
        <p:spPr>
          <a:xfrm>
            <a:off x="682625" y="609600"/>
            <a:ext cx="8080375" cy="1143000"/>
          </a:xfrm>
        </p:spPr>
        <p:txBody>
          <a:bodyPr lIns="92075" tIns="46025" rIns="92075" bIns="46025"/>
          <a:lstStyle/>
          <a:p>
            <a:pPr>
              <a:buSzPct val="25000"/>
            </a:pPr>
            <a:r>
              <a:rPr lang="en-US" altLang="en-US" sz="3600" dirty="0">
                <a:solidFill>
                  <a:srgbClr val="000000"/>
                </a:solidFill>
                <a:cs typeface="Arial" panose="020B0604020202020204" pitchFamily="34" charset="0"/>
                <a:sym typeface="Arial" panose="020B0604020202020204" pitchFamily="34" charset="0"/>
              </a:rPr>
              <a:t>Evacuation Stairwells</a:t>
            </a:r>
          </a:p>
        </p:txBody>
      </p:sp>
      <p:sp>
        <p:nvSpPr>
          <p:cNvPr id="18435" name="Shape 135"/>
          <p:cNvSpPr>
            <a:spLocks noGrp="1"/>
          </p:cNvSpPr>
          <p:nvPr>
            <p:ph type="body" idx="1"/>
          </p:nvPr>
        </p:nvSpPr>
        <p:spPr>
          <a:xfrm>
            <a:off x="682625" y="1981200"/>
            <a:ext cx="7772400" cy="4114800"/>
          </a:xfrm>
        </p:spPr>
        <p:txBody>
          <a:bodyPr lIns="182550" tIns="46025" rIns="182550" bIns="46025"/>
          <a:lstStyle/>
          <a:p>
            <a:pPr indent="-190500">
              <a:lnSpc>
                <a:spcPct val="90000"/>
              </a:lnSpc>
              <a:spcBef>
                <a:spcPct val="0"/>
              </a:spcBef>
              <a:buClr>
                <a:srgbClr val="000000"/>
              </a:buClr>
              <a:buFont typeface="Noto Symbol"/>
              <a:buNone/>
            </a:pPr>
            <a:endParaRPr lang="en-US" altLang="en-US"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18436" name="Shape 13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7400"/>
            <a:ext cx="790575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Shape 139"/>
          <p:cNvSpPr txBox="1">
            <a:spLocks noChangeArrowheads="1"/>
          </p:cNvSpPr>
          <p:nvPr/>
        </p:nvSpPr>
        <p:spPr bwMode="auto">
          <a:xfrm>
            <a:off x="762000" y="5943600"/>
            <a:ext cx="62468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SzPct val="7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Pct val="25000"/>
              <a:buFontTx/>
              <a:buNone/>
            </a:pPr>
            <a:r>
              <a:rPr lang="en-US" altLang="en-US" sz="3300" b="1" u="sng">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Do Not Use Elevators</a:t>
            </a:r>
            <a:r>
              <a:rPr lang="en-US" altLang="en-US" sz="3300" b="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p>
        </p:txBody>
      </p:sp>
    </p:spTree>
    <p:extLst>
      <p:ext uri="{BB962C8B-B14F-4D97-AF65-F5344CB8AC3E}">
        <p14:creationId xmlns:p14="http://schemas.microsoft.com/office/powerpoint/2010/main" val="371940778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hape 144"/>
          <p:cNvSpPr>
            <a:spLocks noGrp="1"/>
          </p:cNvSpPr>
          <p:nvPr>
            <p:ph type="title"/>
          </p:nvPr>
        </p:nvSpPr>
        <p:spPr>
          <a:xfrm>
            <a:off x="682625" y="609600"/>
            <a:ext cx="8080375" cy="1143000"/>
          </a:xfrm>
        </p:spPr>
        <p:txBody>
          <a:bodyPr lIns="92075" tIns="46025" rIns="92075" bIns="46025"/>
          <a:lstStyle/>
          <a:p>
            <a:pPr>
              <a:buSzPct val="25000"/>
            </a:pPr>
            <a:r>
              <a:rPr lang="en-US" altLang="en-US" sz="3600">
                <a:solidFill>
                  <a:srgbClr val="000000"/>
                </a:solidFill>
                <a:cs typeface="Arial" panose="020B0604020202020204" pitchFamily="34" charset="0"/>
                <a:sym typeface="Arial" panose="020B0604020202020204" pitchFamily="34" charset="0"/>
              </a:rPr>
              <a:t>Evacuation Route to Rally Point</a:t>
            </a:r>
          </a:p>
        </p:txBody>
      </p:sp>
      <p:pic>
        <p:nvPicPr>
          <p:cNvPr id="20484" name="Shape 14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1447800"/>
            <a:ext cx="6937375" cy="439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18731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marL="0" indent="0">
              <a:buNone/>
            </a:pPr>
            <a:r>
              <a:rPr lang="en-US" dirty="0"/>
              <a:t>2) </a:t>
            </a:r>
            <a:r>
              <a:rPr lang="en-US" b="1" i="1" u="sng" dirty="0"/>
              <a:t>BSL1 (Main laboratory):</a:t>
            </a:r>
          </a:p>
          <a:p>
            <a:r>
              <a:rPr lang="en-US" dirty="0"/>
              <a:t>All work requires lab coat and gloves</a:t>
            </a:r>
          </a:p>
          <a:p>
            <a:r>
              <a:rPr lang="en-US" dirty="0"/>
              <a:t>Fume hood: lab coat, gloves and eye protection</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457863"/>
            <a:ext cx="2819400" cy="364863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478857"/>
            <a:ext cx="2819400" cy="3648635"/>
          </a:xfrm>
          <a:prstGeom prst="rect">
            <a:avLst/>
          </a:prstGeom>
        </p:spPr>
      </p:pic>
    </p:spTree>
    <p:extLst>
      <p:ext uri="{BB962C8B-B14F-4D97-AF65-F5344CB8AC3E}">
        <p14:creationId xmlns:p14="http://schemas.microsoft.com/office/powerpoint/2010/main" val="1030086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UV transilluminator: UV protection glasses or UV protection face shield</a:t>
            </a:r>
          </a:p>
          <a:p>
            <a:r>
              <a:rPr lang="en-US" dirty="0"/>
              <a:t>Eye protection: for any potential splash hazards</a:t>
            </a:r>
          </a:p>
          <a:p>
            <a:r>
              <a:rPr lang="en-US" dirty="0"/>
              <a:t>(M)SDS to be used if unsure of the material</a:t>
            </a:r>
          </a:p>
          <a:p>
            <a:endParaRPr lang="en-US" dirty="0"/>
          </a:p>
        </p:txBody>
      </p:sp>
    </p:spTree>
    <p:extLst>
      <p:ext uri="{BB962C8B-B14F-4D97-AF65-F5344CB8AC3E}">
        <p14:creationId xmlns:p14="http://schemas.microsoft.com/office/powerpoint/2010/main" val="2605658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dirty="0"/>
              <a:t>3) </a:t>
            </a:r>
            <a:r>
              <a:rPr lang="en-US" b="1" i="1" u="sng" dirty="0"/>
              <a:t>Working with LN2 (cryogenic material):</a:t>
            </a:r>
          </a:p>
          <a:p>
            <a:r>
              <a:rPr lang="en-US" dirty="0"/>
              <a:t>Laboratory coat</a:t>
            </a:r>
          </a:p>
          <a:p>
            <a:r>
              <a:rPr lang="en-US" dirty="0"/>
              <a:t>Cryogenic (insulated) gloves</a:t>
            </a:r>
          </a:p>
          <a:p>
            <a:r>
              <a:rPr lang="en-US" dirty="0"/>
              <a:t>Full face shield</a:t>
            </a:r>
          </a:p>
          <a:p>
            <a:pPr marL="0" indent="0">
              <a:buNone/>
            </a:pPr>
            <a:endParaRPr lang="en-US" dirty="0"/>
          </a:p>
          <a:p>
            <a:pPr marL="0" indent="0">
              <a:buNone/>
            </a:pPr>
            <a:endParaRPr lang="en-US" dirty="0"/>
          </a:p>
          <a:p>
            <a:pPr marL="0" indent="0">
              <a:buNone/>
            </a:pPr>
            <a:endParaRPr lang="en-US" dirty="0"/>
          </a:p>
          <a:p>
            <a:endParaRPr lang="en-US" dirty="0"/>
          </a:p>
          <a:p>
            <a:pPr marL="0" indent="0">
              <a:buNone/>
            </a:pPr>
            <a:r>
              <a:rPr lang="en-US" dirty="0"/>
              <a:t>                        </a:t>
            </a:r>
            <a:endParaRPr lang="en-US"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971800"/>
            <a:ext cx="2667000" cy="3451412"/>
          </a:xfrm>
          <a:prstGeom prst="rect">
            <a:avLst/>
          </a:prstGeom>
        </p:spPr>
      </p:pic>
    </p:spTree>
    <p:extLst>
      <p:ext uri="{BB962C8B-B14F-4D97-AF65-F5344CB8AC3E}">
        <p14:creationId xmlns:p14="http://schemas.microsoft.com/office/powerpoint/2010/main" val="2511251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a:t>4) </a:t>
            </a:r>
            <a:r>
              <a:rPr lang="en-US" b="1" i="1" u="sng" dirty="0"/>
              <a:t>BSL2+ (Tissue culture spaces):</a:t>
            </a:r>
          </a:p>
          <a:p>
            <a:pPr marL="0" indent="0">
              <a:buNone/>
            </a:pPr>
            <a:endParaRPr lang="en-US" dirty="0"/>
          </a:p>
          <a:p>
            <a:r>
              <a:rPr lang="en-US" dirty="0"/>
              <a:t>When work is being</a:t>
            </a:r>
          </a:p>
          <a:p>
            <a:pPr marL="0" indent="0">
              <a:buNone/>
            </a:pPr>
            <a:r>
              <a:rPr lang="en-US" dirty="0"/>
              <a:t>    performed: </a:t>
            </a:r>
          </a:p>
          <a:p>
            <a:pPr marL="514350" indent="-514350">
              <a:buFont typeface="+mj-lt"/>
              <a:buAutoNum type="arabicPeriod"/>
            </a:pPr>
            <a:r>
              <a:rPr lang="en-US" dirty="0"/>
              <a:t>Safety glasses</a:t>
            </a:r>
          </a:p>
          <a:p>
            <a:pPr marL="514350" indent="-514350">
              <a:buFont typeface="+mj-lt"/>
              <a:buAutoNum type="arabicPeriod"/>
            </a:pPr>
            <a:r>
              <a:rPr lang="en-US"/>
              <a:t>Disposable gloves</a:t>
            </a:r>
          </a:p>
          <a:p>
            <a:pPr marL="514350" indent="-514350">
              <a:buFont typeface="+mj-lt"/>
              <a:buAutoNum type="arabicPeriod"/>
            </a:pPr>
            <a:r>
              <a:rPr lang="en-US" dirty="0"/>
              <a:t>Solid front disposable gown</a:t>
            </a:r>
          </a:p>
          <a:p>
            <a:pPr marL="514350" indent="-514350">
              <a:buFont typeface="+mj-lt"/>
              <a:buAutoNum type="arabicPeriod"/>
            </a:pPr>
            <a:endParaRPr lang="en-US" dirty="0"/>
          </a:p>
          <a:p>
            <a:pPr marL="0" indent="0">
              <a:buNone/>
            </a:pPr>
            <a:r>
              <a:rPr lang="en-US" dirty="0"/>
              <a:t>                      </a:t>
            </a:r>
            <a:endParaRPr lang="en-US"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828800"/>
            <a:ext cx="2355272" cy="3048000"/>
          </a:xfrm>
          <a:prstGeom prst="rect">
            <a:avLst/>
          </a:prstGeom>
        </p:spPr>
      </p:pic>
    </p:spTree>
    <p:extLst>
      <p:ext uri="{BB962C8B-B14F-4D97-AF65-F5344CB8AC3E}">
        <p14:creationId xmlns:p14="http://schemas.microsoft.com/office/powerpoint/2010/main" val="498618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dirty="0"/>
              <a:t>When no work is being performed:</a:t>
            </a:r>
          </a:p>
          <a:p>
            <a:pPr marL="514350" indent="-514350">
              <a:buFont typeface="+mj-lt"/>
              <a:buAutoNum type="arabicPeriod"/>
            </a:pPr>
            <a:r>
              <a:rPr lang="en-US" dirty="0"/>
              <a:t>Disposable gloves (mandatory)</a:t>
            </a:r>
          </a:p>
          <a:p>
            <a:pPr marL="0" indent="0">
              <a:buNone/>
            </a:pPr>
            <a:endParaRPr lang="en-US" dirty="0"/>
          </a:p>
          <a:p>
            <a:pPr marL="0"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981200"/>
            <a:ext cx="6056287" cy="4041913"/>
          </a:xfrm>
          <a:prstGeom prst="rect">
            <a:avLst/>
          </a:prstGeom>
        </p:spPr>
      </p:pic>
    </p:spTree>
    <p:extLst>
      <p:ext uri="{BB962C8B-B14F-4D97-AF65-F5344CB8AC3E}">
        <p14:creationId xmlns:p14="http://schemas.microsoft.com/office/powerpoint/2010/main" val="3661051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Autoclaves</a:t>
            </a:r>
          </a:p>
        </p:txBody>
      </p:sp>
      <p:sp>
        <p:nvSpPr>
          <p:cNvPr id="3" name="Content Placeholder 2"/>
          <p:cNvSpPr>
            <a:spLocks noGrp="1"/>
          </p:cNvSpPr>
          <p:nvPr>
            <p:ph idx="1"/>
          </p:nvPr>
        </p:nvSpPr>
        <p:spPr>
          <a:xfrm>
            <a:off x="491613" y="1295400"/>
            <a:ext cx="8229600" cy="4525963"/>
          </a:xfrm>
        </p:spPr>
        <p:txBody>
          <a:bodyPr/>
          <a:lstStyle/>
          <a:p>
            <a:r>
              <a:rPr lang="en-US" dirty="0">
                <a:latin typeface="Cambria" pitchFamily="18" charset="0"/>
              </a:rPr>
              <a:t>Never autoclave clean and dirty stuff together !</a:t>
            </a:r>
          </a:p>
          <a:p>
            <a:r>
              <a:rPr lang="en-US" dirty="0">
                <a:latin typeface="Cambria" pitchFamily="18" charset="0"/>
              </a:rPr>
              <a:t>Liquid cycle – for any  dirty waste or clean stuff to sterilize which contains liquid, pipettes in the coffins</a:t>
            </a:r>
          </a:p>
          <a:p>
            <a:r>
              <a:rPr lang="en-US" dirty="0">
                <a:latin typeface="Cambria" pitchFamily="18" charset="0"/>
              </a:rPr>
              <a:t>Dry cycle : dry biohazard </a:t>
            </a:r>
            <a:r>
              <a:rPr lang="en-US" err="1">
                <a:latin typeface="Cambria" pitchFamily="18" charset="0"/>
              </a:rPr>
              <a:t>bags</a:t>
            </a:r>
            <a:r>
              <a:rPr lang="en-US">
                <a:latin typeface="Cambria" pitchFamily="18" charset="0"/>
              </a:rPr>
              <a:t>, clean  </a:t>
            </a:r>
            <a:r>
              <a:rPr lang="en-US" dirty="0">
                <a:latin typeface="Cambria" pitchFamily="18" charset="0"/>
              </a:rPr>
              <a:t>Eppendorf tubes to sterilize </a:t>
            </a:r>
          </a:p>
          <a:p>
            <a:r>
              <a:rPr lang="en-US" dirty="0">
                <a:latin typeface="Cambria" pitchFamily="18" charset="0"/>
              </a:rPr>
              <a:t>Autoclave validation: must be done every 3 months (SOP 36-00)</a:t>
            </a:r>
          </a:p>
          <a:p>
            <a:endParaRPr lang="en-US" dirty="0"/>
          </a:p>
        </p:txBody>
      </p:sp>
    </p:spTree>
    <p:extLst>
      <p:ext uri="{BB962C8B-B14F-4D97-AF65-F5344CB8AC3E}">
        <p14:creationId xmlns:p14="http://schemas.microsoft.com/office/powerpoint/2010/main" val="229375604"/>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Ragon_ppt_template (1)</Template>
  <TotalTime>303</TotalTime>
  <Words>1182</Words>
  <Application>Microsoft Office PowerPoint</Application>
  <PresentationFormat>On-screen Show (4:3)</PresentationFormat>
  <Paragraphs>227</Paragraphs>
  <Slides>31</Slides>
  <Notes>13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ＭＳ Ｐゴシック</vt:lpstr>
      <vt:lpstr>ＭＳ Ｐゴシック</vt:lpstr>
      <vt:lpstr>Aharoni</vt:lpstr>
      <vt:lpstr>Arial</vt:lpstr>
      <vt:lpstr>Cambria</vt:lpstr>
      <vt:lpstr>Noto Symbol</vt:lpstr>
      <vt:lpstr>Times New Roman</vt:lpstr>
      <vt:lpstr>Wingdings</vt:lpstr>
      <vt:lpstr>Office Theme</vt:lpstr>
      <vt:lpstr>Acrobat Document</vt:lpstr>
      <vt:lpstr>2017 Ragon Safety Refresher</vt:lpstr>
      <vt:lpstr>  Proper PPE (BSL2+, chemical hood, main lab)- A&amp;A</vt:lpstr>
      <vt:lpstr>Ragon Dress Code</vt:lpstr>
      <vt:lpstr>PowerPoint Presentation</vt:lpstr>
      <vt:lpstr>PowerPoint Presentation</vt:lpstr>
      <vt:lpstr>PowerPoint Presentation</vt:lpstr>
      <vt:lpstr>PowerPoint Presentation</vt:lpstr>
      <vt:lpstr>PowerPoint Presentation</vt:lpstr>
      <vt:lpstr>Autoclaves</vt:lpstr>
      <vt:lpstr>PowerPoint Presentation</vt:lpstr>
      <vt:lpstr>Autoclave Images- Drain valve</vt:lpstr>
      <vt:lpstr>BL2+ Safety and Proper operation</vt:lpstr>
      <vt:lpstr>PowerPoint Presentation</vt:lpstr>
      <vt:lpstr>PowerPoint Presentation</vt:lpstr>
      <vt:lpstr>PowerPoint Presentation</vt:lpstr>
      <vt:lpstr>NEVER in the TC room!!! </vt:lpstr>
      <vt:lpstr>PowerPoint Presentation</vt:lpstr>
      <vt:lpstr>Freezers and LN usage and caring for  </vt:lpstr>
      <vt:lpstr>What to do when -80 is on alarm –night  or during the day </vt:lpstr>
      <vt:lpstr>Don’t let let your freezer look like this </vt:lpstr>
      <vt:lpstr>PowerPoint Presentation</vt:lpstr>
      <vt:lpstr>PowerPoint Presentation</vt:lpstr>
      <vt:lpstr>Chemical Waste Management </vt:lpstr>
      <vt:lpstr>Chemical Waste Management</vt:lpstr>
      <vt:lpstr>Chemical Waste Management</vt:lpstr>
      <vt:lpstr>Accidental Exposure</vt:lpstr>
      <vt:lpstr>Ragon Emergency Procedure SOP</vt:lpstr>
      <vt:lpstr>Safety Reporting System</vt:lpstr>
      <vt:lpstr>Fire Alarm</vt:lpstr>
      <vt:lpstr>Evacuation Stairwells</vt:lpstr>
      <vt:lpstr>Evacuation Route to Rally Point</vt:lpstr>
    </vt:vector>
  </TitlesOfParts>
  <Company>Partners HealthCare System,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Ragon Safety Refresher</dc:title>
  <dc:creator>Samant, Amruta</dc:creator>
  <cp:lastModifiedBy>Matt Bedford</cp:lastModifiedBy>
  <cp:revision>51</cp:revision>
  <dcterms:created xsi:type="dcterms:W3CDTF">2017-09-14T17:01:04Z</dcterms:created>
  <dcterms:modified xsi:type="dcterms:W3CDTF">2017-10-24T19:46:29Z</dcterms:modified>
</cp:coreProperties>
</file>